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1" r:id="rId2"/>
    <p:sldId id="521" r:id="rId3"/>
    <p:sldId id="570" r:id="rId4"/>
    <p:sldId id="651" r:id="rId5"/>
    <p:sldId id="652" r:id="rId6"/>
    <p:sldId id="653" r:id="rId7"/>
    <p:sldId id="640" r:id="rId8"/>
    <p:sldId id="676" r:id="rId9"/>
    <p:sldId id="677" r:id="rId10"/>
    <p:sldId id="678" r:id="rId11"/>
    <p:sldId id="680" r:id="rId12"/>
    <p:sldId id="681" r:id="rId13"/>
    <p:sldId id="682" r:id="rId14"/>
    <p:sldId id="683" r:id="rId15"/>
    <p:sldId id="684" r:id="rId16"/>
    <p:sldId id="685" r:id="rId17"/>
    <p:sldId id="686" r:id="rId18"/>
    <p:sldId id="687" r:id="rId19"/>
    <p:sldId id="689" r:id="rId20"/>
    <p:sldId id="688" r:id="rId21"/>
    <p:sldId id="690" r:id="rId22"/>
    <p:sldId id="691" r:id="rId23"/>
    <p:sldId id="692" r:id="rId24"/>
    <p:sldId id="693" r:id="rId25"/>
    <p:sldId id="679" r:id="rId26"/>
    <p:sldId id="655" r:id="rId27"/>
    <p:sldId id="656" r:id="rId28"/>
    <p:sldId id="657" r:id="rId29"/>
    <p:sldId id="658" r:id="rId30"/>
    <p:sldId id="654" r:id="rId31"/>
    <p:sldId id="659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67" r:id="rId40"/>
    <p:sldId id="668" r:id="rId41"/>
    <p:sldId id="669" r:id="rId42"/>
    <p:sldId id="671" r:id="rId43"/>
    <p:sldId id="670" r:id="rId44"/>
    <p:sldId id="672" r:id="rId45"/>
    <p:sldId id="673" r:id="rId46"/>
    <p:sldId id="675" r:id="rId47"/>
    <p:sldId id="674" r:id="rId48"/>
  </p:sldIdLst>
  <p:sldSz cx="9144000" cy="5143500" type="screen16x9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CDE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24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987" y="12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reliawiki.org/index.php/Multiple_Linear_Regression_Analysi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线性回归的评价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 algn="just"/>
            <a:r>
              <a:rPr kumimoji="1" lang="zh-CN" altLang="en-US" sz="1600" dirty="0"/>
              <a:t>数据集</a:t>
            </a:r>
            <a:endParaRPr kumimoji="1" lang="en-US" altLang="zh-CN" sz="1600" dirty="0"/>
          </a:p>
          <a:p>
            <a:pPr lvl="1" algn="just"/>
            <a:r>
              <a:rPr lang="zh-CN" altLang="zh-CN" sz="1600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 chemical process expects the yield to be affected by the levels of two factors</a:t>
            </a:r>
            <a:endParaRPr lang="en-US" altLang="zh-CN" sz="1600" dirty="0">
              <a:solidFill>
                <a:srgbClr val="2222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 algn="just"/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That are</a:t>
            </a:r>
            <a:r>
              <a:rPr lang="zh-CN" altLang="zh-CN" sz="1600" dirty="0">
                <a:solidFill>
                  <a:srgbClr val="2222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r>
              <a:rPr lang="zh-CN" altLang="zh-CN" sz="1600" dirty="0">
                <a:solidFill>
                  <a:srgbClr val="222222"/>
                </a:solidFill>
                <a:latin typeface="Arial" panose="020B0604020202020204" pitchFamily="34" charset="0"/>
                <a:ea typeface="MathJax_Math-italic"/>
              </a:rPr>
              <a:t>x</a:t>
            </a:r>
            <a:r>
              <a:rPr lang="zh-CN" altLang="zh-CN" sz="1600" dirty="0">
                <a:solidFill>
                  <a:srgbClr val="222222"/>
                </a:solidFill>
                <a:latin typeface="Arial" panose="020B0604020202020204" pitchFamily="34" charset="0"/>
                <a:ea typeface="MathJax_Main"/>
              </a:rPr>
              <a:t>1</a:t>
            </a:r>
            <a:r>
              <a:rPr lang="zh-CN" altLang="zh-CN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zh-CN" altLang="zh-CN" sz="1600" dirty="0">
                <a:solidFill>
                  <a:srgbClr val="222222"/>
                </a:solidFill>
                <a:latin typeface="Arial" panose="020B0604020202020204" pitchFamily="34" charset="0"/>
                <a:ea typeface="MathJax_Math-italic"/>
                <a:cs typeface="Arial" panose="020B0604020202020204" pitchFamily="34" charset="0"/>
              </a:rPr>
              <a:t>x</a:t>
            </a:r>
            <a:r>
              <a:rPr lang="zh-CN" altLang="zh-CN" sz="1600" dirty="0">
                <a:solidFill>
                  <a:srgbClr val="222222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2</a:t>
            </a:r>
            <a:r>
              <a:rPr lang="zh-CN" altLang="zh-CN" sz="1600" dirty="0"/>
              <a:t> </a:t>
            </a:r>
            <a:endParaRPr lang="zh-CN" altLang="zh-CN" sz="1600" dirty="0">
              <a:latin typeface="Arial" panose="020B0604020202020204" pitchFamily="34" charset="0"/>
            </a:endParaRPr>
          </a:p>
          <a:p>
            <a:pPr lvl="1" algn="just"/>
            <a:endParaRPr kumimoji="1" lang="en-US" altLang="zh-CN" dirty="0"/>
          </a:p>
          <a:p>
            <a:pPr lvl="1" algn="just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813" y="1839190"/>
            <a:ext cx="2489690" cy="2630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94508" y="4655812"/>
            <a:ext cx="683029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http://reliawiki.org/index.php/Multiple_Linear_Regression_Analysis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7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kumimoji="1" lang="zh-CN" altLang="en-US" sz="1600" dirty="0"/>
              <a:t>数据集</a:t>
            </a:r>
            <a:endParaRPr kumimoji="1" lang="en-US" altLang="zh-CN" sz="1600" dirty="0"/>
          </a:p>
          <a:p>
            <a:pPr lvl="1"/>
            <a:r>
              <a:rPr lang="en-US" altLang="zh-CN" dirty="0"/>
              <a:t>A scatter plot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323" y="1416193"/>
            <a:ext cx="473204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en-US" altLang="zh-CN" dirty="0"/>
              <a:t>regression model 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63" y="1893310"/>
            <a:ext cx="5943600" cy="1114425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4928755" y="3674918"/>
            <a:ext cx="2736272" cy="869373"/>
          </a:xfrm>
          <a:prstGeom prst="wedgeEllipseCallout">
            <a:avLst>
              <a:gd name="adj1" fmla="val 12078"/>
              <a:gd name="adj2" fmla="val -168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error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9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解析解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" y="1725913"/>
            <a:ext cx="3355830" cy="1888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55" y="1458695"/>
            <a:ext cx="3869314" cy="292702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32A1E3-E9FF-436C-A278-C7AEE05803DA}"/>
              </a:ext>
            </a:extLst>
          </p:cNvPr>
          <p:cNvSpPr/>
          <p:nvPr/>
        </p:nvSpPr>
        <p:spPr>
          <a:xfrm>
            <a:off x="4978400" y="3494314"/>
            <a:ext cx="1121229" cy="10057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85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线性回归模型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81" y="1871678"/>
            <a:ext cx="5373832" cy="19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0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线性回归模型</a:t>
            </a:r>
            <a:endParaRPr lang="en-US" altLang="zh-CN" dirty="0"/>
          </a:p>
          <a:p>
            <a:pPr lvl="1"/>
            <a:r>
              <a:rPr lang="en-US" altLang="zh-CN" dirty="0"/>
              <a:t>A plot of the fitted regression plane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764" y="1853636"/>
            <a:ext cx="428909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线性回归模型：预测值与误差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比如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36" y="1564253"/>
            <a:ext cx="7013864" cy="6771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36" y="2394610"/>
            <a:ext cx="4470689" cy="6386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945" y="3186485"/>
            <a:ext cx="5201516" cy="10510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945" y="4339909"/>
            <a:ext cx="2164773" cy="7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0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线性回归模型：拟合优度计算</a:t>
            </a:r>
            <a:r>
              <a:rPr lang="en-US" altLang="zh-CN" dirty="0"/>
              <a:t>R</a:t>
            </a:r>
            <a:r>
              <a:rPr lang="zh-CN" altLang="en-US" dirty="0"/>
              <a:t>平方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</a:t>
            </a:r>
            <a:r>
              <a:rPr lang="zh-CN" altLang="en-US" dirty="0"/>
              <a:t>平方</a:t>
            </a:r>
            <a:r>
              <a:rPr lang="en-US" altLang="zh-CN" dirty="0"/>
              <a:t>=12816.3459/13239.72</a:t>
            </a:r>
          </a:p>
          <a:p>
            <a:pPr lvl="1"/>
            <a:r>
              <a:rPr lang="en-US" altLang="zh-CN" dirty="0"/>
              <a:t>=96.80%</a:t>
            </a:r>
          </a:p>
          <a:p>
            <a:pPr lvl="1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90" y="1620761"/>
            <a:ext cx="1929245" cy="12233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798" y="1720623"/>
            <a:ext cx="4066309" cy="255345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3661064" y="1818409"/>
            <a:ext cx="2195945" cy="86244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584864" y="2137064"/>
            <a:ext cx="2324099" cy="1395845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5857009" y="2544026"/>
            <a:ext cx="803564" cy="2597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908963" y="3411654"/>
            <a:ext cx="803564" cy="2597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438400" y="3671427"/>
            <a:ext cx="2386445" cy="31521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5105400" y="3896591"/>
            <a:ext cx="879763" cy="1870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184564" y="4412591"/>
                <a:ext cx="7006936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/>
                  <a:t>=SSR+SSE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564" y="4412591"/>
                <a:ext cx="7006936" cy="369332"/>
              </a:xfrm>
              <a:prstGeom prst="rect">
                <a:avLst/>
              </a:prstGeom>
              <a:blipFill>
                <a:blip r:embed="rId4"/>
                <a:stretch>
                  <a:fillRect t="-116129" b="-18064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8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线性回归模型：</a:t>
            </a:r>
            <a:r>
              <a:rPr lang="en-US" altLang="zh-CN" dirty="0"/>
              <a:t>F</a:t>
            </a:r>
            <a:r>
              <a:rPr lang="zh-CN" altLang="en-US" dirty="0"/>
              <a:t>检验</a:t>
            </a:r>
            <a:r>
              <a:rPr lang="en-US" altLang="zh-CN" dirty="0"/>
              <a:t>——</a:t>
            </a:r>
            <a:r>
              <a:rPr lang="zh-CN" altLang="zh-CN" dirty="0"/>
              <a:t>对模型整体回归显著性的检验</a:t>
            </a:r>
            <a:r>
              <a:rPr lang="en-US" altLang="zh-CN" dirty="0"/>
              <a:t>(Significance of Regression)</a:t>
            </a:r>
          </a:p>
          <a:p>
            <a:pPr lvl="1"/>
            <a:r>
              <a:rPr lang="zh-CN" altLang="en-US" dirty="0"/>
              <a:t>原假设与备择假设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F</a:t>
            </a:r>
            <a:r>
              <a:rPr lang="zh-CN" altLang="en-US" dirty="0"/>
              <a:t>统计量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F0=6408.17/30.24=211.9</a:t>
            </a:r>
          </a:p>
          <a:p>
            <a:pPr lvl="2"/>
            <a:r>
              <a:rPr lang="zh-CN" altLang="zh-CN" dirty="0"/>
              <a:t>在给定的显著性水平</a:t>
            </a:r>
            <a:r>
              <a:rPr lang="en-US" altLang="zh-CN" dirty="0"/>
              <a:t>(significance level of 0.1)</a:t>
            </a:r>
            <a:r>
              <a:rPr lang="zh-CN" altLang="zh-CN" dirty="0"/>
              <a:t>下，查找自由度为</a:t>
            </a:r>
            <a:r>
              <a:rPr lang="en-US" altLang="zh-CN" dirty="0"/>
              <a:t>(k, n-k-1)</a:t>
            </a:r>
            <a:r>
              <a:rPr lang="zh-CN" altLang="en-US" dirty="0"/>
              <a:t>即</a:t>
            </a:r>
            <a:r>
              <a:rPr lang="en-US" altLang="zh-CN" dirty="0"/>
              <a:t>(2,17-2-1)</a:t>
            </a:r>
            <a:r>
              <a:rPr lang="zh-CN" altLang="zh-CN" dirty="0"/>
              <a:t>的</a:t>
            </a:r>
            <a:r>
              <a:rPr lang="en-US" altLang="zh-CN" dirty="0"/>
              <a:t>F</a:t>
            </a:r>
            <a:r>
              <a:rPr lang="zh-CN" altLang="zh-CN" dirty="0"/>
              <a:t>分布表，得到相应的临界值</a:t>
            </a:r>
            <a:r>
              <a:rPr lang="en-US" altLang="zh-CN" dirty="0"/>
              <a:t>F</a:t>
            </a:r>
            <a:endParaRPr lang="en-US" altLang="zh-CN" baseline="-25000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18" y="1511805"/>
            <a:ext cx="3775363" cy="7932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14" y="2375815"/>
            <a:ext cx="1680730" cy="8236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747" y="2419333"/>
            <a:ext cx="1370082" cy="11263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451" y="2332685"/>
            <a:ext cx="2272536" cy="16790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830" y="4590554"/>
            <a:ext cx="2490794" cy="529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79070F3-32AC-481A-B523-07ACC03429D4}"/>
                  </a:ext>
                </a:extLst>
              </p:cNvPr>
              <p:cNvSpPr/>
              <p:nvPr/>
            </p:nvSpPr>
            <p:spPr>
              <a:xfrm>
                <a:off x="5263475" y="2469136"/>
                <a:ext cx="717119" cy="487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79070F3-32AC-481A-B523-07ACC0342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475" y="2469136"/>
                <a:ext cx="717119" cy="487249"/>
              </a:xfrm>
              <a:prstGeom prst="rect">
                <a:avLst/>
              </a:prstGeom>
              <a:blipFill>
                <a:blip r:embed="rId7"/>
                <a:stretch>
                  <a:fillRect l="-6780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0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线性回归模型：</a:t>
            </a:r>
            <a:r>
              <a:rPr lang="en-US" altLang="zh-CN" dirty="0"/>
              <a:t>F</a:t>
            </a:r>
            <a:r>
              <a:rPr lang="zh-CN" altLang="en-US" dirty="0"/>
              <a:t>检验</a:t>
            </a:r>
            <a:r>
              <a:rPr lang="en-US" altLang="zh-CN" dirty="0"/>
              <a:t>——</a:t>
            </a:r>
            <a:r>
              <a:rPr lang="zh-CN" altLang="zh-CN" dirty="0"/>
              <a:t>对模型整体回归显著性的检验</a:t>
            </a:r>
            <a:r>
              <a:rPr lang="en-US" altLang="zh-CN" dirty="0"/>
              <a:t>(Significance of Regression)</a:t>
            </a:r>
          </a:p>
          <a:p>
            <a:pPr lvl="1"/>
            <a:r>
              <a:rPr lang="zh-CN" altLang="en-US" dirty="0"/>
              <a:t>结论</a:t>
            </a:r>
            <a:endParaRPr lang="en-US" altLang="zh-CN" dirty="0"/>
          </a:p>
          <a:p>
            <a:pPr lvl="1"/>
            <a:r>
              <a:rPr lang="zh-CN" altLang="en-US" dirty="0"/>
              <a:t>由于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所以拒绝原假设，选择备择假设</a:t>
            </a:r>
            <a:endParaRPr lang="en-US" altLang="zh-CN" dirty="0"/>
          </a:p>
          <a:p>
            <a:pPr lvl="2"/>
            <a:r>
              <a:rPr lang="zh-CN" altLang="zh-CN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least one coefficient out of </a:t>
            </a:r>
            <a:r>
              <a:rPr lang="zh-CN" altLang="zh-CN" sz="3000" dirty="0">
                <a:solidFill>
                  <a:srgbClr val="222222"/>
                </a:solidFill>
                <a:latin typeface="Arial" panose="020B0604020202020204" pitchFamily="34" charset="0"/>
                <a:ea typeface="MathJax_Math-italic"/>
                <a:cs typeface="Arial" panose="020B0604020202020204" pitchFamily="34" charset="0"/>
              </a:rPr>
              <a:t>β</a:t>
            </a:r>
            <a:r>
              <a:rPr lang="zh-CN" altLang="zh-CN" sz="1400" dirty="0">
                <a:solidFill>
                  <a:srgbClr val="222222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1</a:t>
            </a:r>
            <a:r>
              <a:rPr lang="zh-CN" altLang="zh-CN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zh-CN" altLang="zh-CN" sz="3000" dirty="0">
                <a:solidFill>
                  <a:srgbClr val="222222"/>
                </a:solidFill>
                <a:latin typeface="Arial" panose="020B0604020202020204" pitchFamily="34" charset="0"/>
                <a:ea typeface="MathJax_Math-italic"/>
                <a:cs typeface="Arial" panose="020B0604020202020204" pitchFamily="34" charset="0"/>
              </a:rPr>
              <a:t>β</a:t>
            </a:r>
            <a:r>
              <a:rPr lang="zh-CN" altLang="zh-CN" sz="1400" dirty="0">
                <a:solidFill>
                  <a:srgbClr val="222222"/>
                </a:solidFill>
                <a:latin typeface="Arial" panose="020B0604020202020204" pitchFamily="34" charset="0"/>
                <a:ea typeface="MathJax_Main"/>
                <a:cs typeface="Arial" panose="020B0604020202020204" pitchFamily="34" charset="0"/>
              </a:rPr>
              <a:t>2</a:t>
            </a:r>
            <a:r>
              <a:rPr lang="zh-CN" altLang="zh-CN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significant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zh-CN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 it is concluded that a regression model exists between yield and either one or both of the factors in the table</a:t>
            </a:r>
            <a:r>
              <a:rPr lang="zh-CN" altLang="zh-CN" sz="600" dirty="0"/>
              <a:t> </a:t>
            </a:r>
            <a:endParaRPr lang="zh-CN" altLang="zh-CN" sz="3800" dirty="0">
              <a:latin typeface="Arial" panose="020B0604020202020204" pitchFamily="34" charset="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967778"/>
            <a:ext cx="2428875" cy="847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064" y="1915681"/>
            <a:ext cx="3542736" cy="87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线性回归的评价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368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线性回归的评价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拟合优度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回归方程显著性检验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回归系数的显著性检验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线性回归模型评价的实例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自变量筛选法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线性回归评价的实践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线性回归模型：</a:t>
            </a:r>
            <a:r>
              <a:rPr lang="en-US" altLang="zh-CN" dirty="0"/>
              <a:t>t</a:t>
            </a:r>
            <a:r>
              <a:rPr lang="zh-CN" altLang="en-US" dirty="0"/>
              <a:t>检验</a:t>
            </a:r>
            <a:r>
              <a:rPr lang="en-US" altLang="zh-CN" dirty="0"/>
              <a:t>——</a:t>
            </a:r>
            <a:r>
              <a:rPr lang="zh-CN" altLang="en-US" dirty="0"/>
              <a:t>各个系数</a:t>
            </a:r>
            <a:endParaRPr lang="en-US" altLang="zh-CN" dirty="0"/>
          </a:p>
          <a:p>
            <a:pPr lvl="1"/>
            <a:r>
              <a:rPr kumimoji="1" lang="zh-CN" altLang="en-US" dirty="0"/>
              <a:t>原假设与备择假设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T</a:t>
            </a:r>
            <a:r>
              <a:rPr kumimoji="1" lang="zh-CN" altLang="en-US" dirty="0"/>
              <a:t>统计量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结论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                                                   </a:t>
            </a:r>
            <a:r>
              <a:rPr kumimoji="1" lang="zh-CN" altLang="en-US" dirty="0"/>
              <a:t>，不能拒绝原假设；否则拒绝原假设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826" y="1534181"/>
            <a:ext cx="2209367" cy="992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826" y="2734974"/>
            <a:ext cx="1934403" cy="10819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835" y="3919404"/>
            <a:ext cx="3098223" cy="8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9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线性回归模型：</a:t>
            </a:r>
            <a:r>
              <a:rPr lang="en-US" altLang="zh-CN" dirty="0"/>
              <a:t>t</a:t>
            </a:r>
            <a:r>
              <a:rPr lang="zh-CN" altLang="en-US" dirty="0"/>
              <a:t>检验</a:t>
            </a:r>
            <a:r>
              <a:rPr lang="en-US" altLang="zh-CN" dirty="0"/>
              <a:t>——</a:t>
            </a:r>
            <a:r>
              <a:rPr lang="zh-CN" altLang="en-US" dirty="0"/>
              <a:t>各个系数</a:t>
            </a:r>
            <a:endParaRPr lang="en-US" altLang="zh-CN" dirty="0"/>
          </a:p>
          <a:p>
            <a:pPr lvl="1"/>
            <a:r>
              <a:rPr lang="en-US" altLang="zh-CN" dirty="0"/>
              <a:t>The variance-covariance matrix of </a:t>
            </a:r>
          </a:p>
          <a:p>
            <a:pPr lvl="1"/>
            <a:r>
              <a:rPr lang="en-US" altLang="zh-CN" dirty="0"/>
              <a:t>the estimated regression </a:t>
            </a:r>
          </a:p>
          <a:p>
            <a:pPr lvl="1"/>
            <a:r>
              <a:rPr lang="en-US" altLang="zh-CN" dirty="0"/>
              <a:t>coefficients is obtained as follows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具体推导这里不展开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18" y="819150"/>
            <a:ext cx="3600449" cy="129663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878286" y="2337955"/>
            <a:ext cx="2808514" cy="5299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两个变量，两个系数</a:t>
            </a:r>
          </a:p>
        </p:txBody>
      </p:sp>
      <p:cxnSp>
        <p:nvCxnSpPr>
          <p:cNvPr id="9" name="直接箭头连接符 8"/>
          <p:cNvCxnSpPr>
            <a:cxnSpLocks/>
            <a:stCxn id="7" idx="0"/>
          </p:cNvCxnSpPr>
          <p:nvPr/>
        </p:nvCxnSpPr>
        <p:spPr>
          <a:xfrm flipH="1" flipV="1">
            <a:off x="7228609" y="1672937"/>
            <a:ext cx="53934" cy="66501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cxnSpLocks/>
            <a:stCxn id="7" idx="0"/>
          </p:cNvCxnSpPr>
          <p:nvPr/>
        </p:nvCxnSpPr>
        <p:spPr>
          <a:xfrm flipV="1">
            <a:off x="7282543" y="1692521"/>
            <a:ext cx="569521" cy="64543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020" y="2833160"/>
            <a:ext cx="3020377" cy="832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506" y="3733800"/>
            <a:ext cx="3429000" cy="11811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69058" y="3152712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为设计矩阵，参考</a:t>
            </a:r>
            <a:r>
              <a:rPr lang="en-US" altLang="zh-CN" dirty="0" smtClean="0"/>
              <a:t>P13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41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线性回归模型：</a:t>
            </a:r>
            <a:r>
              <a:rPr lang="en-US" altLang="zh-CN" dirty="0"/>
              <a:t>t</a:t>
            </a:r>
            <a:r>
              <a:rPr lang="zh-CN" altLang="en-US" dirty="0"/>
              <a:t>检验</a:t>
            </a:r>
            <a:r>
              <a:rPr lang="en-US" altLang="zh-CN" dirty="0"/>
              <a:t>——</a:t>
            </a:r>
            <a:r>
              <a:rPr lang="zh-CN" altLang="en-US" dirty="0"/>
              <a:t>各个系数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73" y="2000976"/>
            <a:ext cx="3020377" cy="832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3" y="2973005"/>
            <a:ext cx="3429000" cy="1181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971" y="205978"/>
            <a:ext cx="2353174" cy="15615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745" y="1824072"/>
            <a:ext cx="3822382" cy="20179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745" y="4096632"/>
            <a:ext cx="3641408" cy="952368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6647134" y="3221498"/>
            <a:ext cx="788670" cy="3376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538674" y="3540058"/>
            <a:ext cx="772479" cy="3306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16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线性回归模型：</a:t>
            </a:r>
            <a:r>
              <a:rPr lang="en-US" altLang="zh-CN" dirty="0"/>
              <a:t>t</a:t>
            </a:r>
            <a:r>
              <a:rPr lang="zh-CN" altLang="en-US" dirty="0"/>
              <a:t>检验</a:t>
            </a:r>
            <a:r>
              <a:rPr lang="en-US" altLang="zh-CN" dirty="0"/>
              <a:t>——</a:t>
            </a:r>
            <a:r>
              <a:rPr lang="zh-CN" altLang="en-US" dirty="0"/>
              <a:t>各个系数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340" y="1582997"/>
            <a:ext cx="4511040" cy="89540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6858000" y="2030700"/>
            <a:ext cx="670560" cy="4000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737860" y="2030700"/>
            <a:ext cx="636270" cy="4637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276475" y="2475878"/>
            <a:ext cx="3461386" cy="34575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6894196" y="2430780"/>
            <a:ext cx="299084" cy="479833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79" y="3948334"/>
            <a:ext cx="3833813" cy="9966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960897"/>
            <a:ext cx="3947160" cy="79455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640" y="2942505"/>
            <a:ext cx="4084320" cy="832502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5360670" y="4074160"/>
            <a:ext cx="3223260" cy="8708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ysClr val="windowText" lastClr="000000"/>
                </a:solidFill>
              </a:rPr>
              <a:t>两个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t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统计量都处在阈值之外，应该拒绝原假设，接受备择假设，即两个系数都不为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0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7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线性回归模型评价的实例</a:t>
            </a:r>
            <a:endParaRPr kumimoji="1" lang="en-US" altLang="zh-CN" dirty="0"/>
          </a:p>
          <a:p>
            <a:pPr lvl="1"/>
            <a:r>
              <a:rPr lang="zh-CN" altLang="en-US" dirty="0"/>
              <a:t>线性回归模型：</a:t>
            </a:r>
            <a:r>
              <a:rPr lang="en-US" altLang="zh-CN" dirty="0"/>
              <a:t>t</a:t>
            </a:r>
            <a:r>
              <a:rPr lang="zh-CN" altLang="en-US" dirty="0"/>
              <a:t>检验</a:t>
            </a:r>
            <a:r>
              <a:rPr lang="en-US" altLang="zh-CN" dirty="0"/>
              <a:t>——</a:t>
            </a:r>
            <a:r>
              <a:rPr lang="zh-CN" altLang="en-US" dirty="0"/>
              <a:t>各个系数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2714445"/>
            <a:ext cx="7913370" cy="19099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" y="1676927"/>
            <a:ext cx="3947160" cy="7945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370" y="1658535"/>
            <a:ext cx="4084320" cy="83250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670560" y="4072890"/>
            <a:ext cx="7071360" cy="2819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59130" y="4386332"/>
            <a:ext cx="7071360" cy="2819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cxnSpLocks/>
          </p:cNvCxnSpPr>
          <p:nvPr/>
        </p:nvCxnSpPr>
        <p:spPr>
          <a:xfrm>
            <a:off x="4096657" y="2184400"/>
            <a:ext cx="2445113" cy="188849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cxnSpLocks/>
          </p:cNvCxnSpPr>
          <p:nvPr/>
        </p:nvCxnSpPr>
        <p:spPr>
          <a:xfrm flipH="1">
            <a:off x="6800850" y="2275114"/>
            <a:ext cx="1672590" cy="2079716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44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0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zh-CN" b="1" dirty="0">
                <a:solidFill>
                  <a:srgbClr val="C00000"/>
                </a:solidFill>
              </a:rPr>
              <a:t>自变量筛选法</a:t>
            </a:r>
            <a:endParaRPr lang="zh-CN" altLang="zh-CN" dirty="0">
              <a:solidFill>
                <a:srgbClr val="C00000"/>
              </a:solidFill>
            </a:endParaRPr>
          </a:p>
          <a:p>
            <a:pPr lvl="1" algn="just">
              <a:lnSpc>
                <a:spcPct val="110000"/>
              </a:lnSpc>
            </a:pPr>
            <a:r>
              <a:rPr lang="zh-CN" altLang="zh-CN" dirty="0"/>
              <a:t>在多元线性回归中，存在一个自变量选择的问题，因为并不是所有的自变量都对因变量有解释作用</a:t>
            </a:r>
            <a:endParaRPr lang="en-US" altLang="zh-CN" dirty="0"/>
          </a:p>
          <a:p>
            <a:pPr lvl="2" algn="just">
              <a:lnSpc>
                <a:spcPct val="110000"/>
              </a:lnSpc>
            </a:pPr>
            <a:r>
              <a:rPr lang="zh-CN" altLang="zh-CN" sz="1800" dirty="0"/>
              <a:t>比如，</a:t>
            </a:r>
            <a:r>
              <a:rPr lang="zh-CN" altLang="en-US" sz="1800" dirty="0"/>
              <a:t>我们</a:t>
            </a:r>
            <a:r>
              <a:rPr lang="zh-CN" altLang="zh-CN" sz="1800" dirty="0"/>
              <a:t>通过身高、体重</a:t>
            </a:r>
            <a:r>
              <a:rPr lang="en-US" altLang="zh-CN" sz="1800" dirty="0"/>
              <a:t>(</a:t>
            </a:r>
            <a:r>
              <a:rPr lang="zh-CN" altLang="zh-CN" sz="1800" dirty="0"/>
              <a:t>自变量</a:t>
            </a:r>
            <a:r>
              <a:rPr lang="en-US" altLang="zh-CN" sz="1800" dirty="0"/>
              <a:t>)</a:t>
            </a:r>
            <a:r>
              <a:rPr lang="zh-CN" altLang="zh-CN" sz="1800" dirty="0"/>
              <a:t>和肺活量</a:t>
            </a:r>
            <a:r>
              <a:rPr lang="en-US" altLang="zh-CN" sz="1800" dirty="0"/>
              <a:t>(</a:t>
            </a:r>
            <a:r>
              <a:rPr lang="zh-CN" altLang="zh-CN" sz="1800" dirty="0"/>
              <a:t>因变量</a:t>
            </a:r>
            <a:r>
              <a:rPr lang="en-US" altLang="zh-CN" sz="1800" dirty="0"/>
              <a:t>)</a:t>
            </a:r>
            <a:r>
              <a:rPr lang="zh-CN" altLang="zh-CN" sz="1800" dirty="0"/>
              <a:t>，建立的回归模型中</a:t>
            </a:r>
            <a:endParaRPr lang="en-US" altLang="zh-CN" sz="1800" dirty="0"/>
          </a:p>
          <a:p>
            <a:pPr lvl="3" algn="just">
              <a:lnSpc>
                <a:spcPct val="110000"/>
              </a:lnSpc>
            </a:pPr>
            <a:r>
              <a:rPr lang="zh-CN" altLang="en-US" sz="1600" dirty="0"/>
              <a:t>这时候，</a:t>
            </a:r>
            <a:r>
              <a:rPr lang="zh-CN" altLang="zh-CN" sz="1600" dirty="0"/>
              <a:t>我们引入一个血压数据，就可能和肺活量没有什么关系</a:t>
            </a:r>
            <a:endParaRPr lang="en-US" altLang="zh-CN" sz="1600" dirty="0"/>
          </a:p>
          <a:p>
            <a:pPr lvl="2" algn="just">
              <a:lnSpc>
                <a:spcPct val="110000"/>
              </a:lnSpc>
            </a:pPr>
            <a:r>
              <a:rPr lang="zh-CN" altLang="zh-CN" sz="1800" dirty="0"/>
              <a:t>自变量间可能存在较强的线性关系，即共线性</a:t>
            </a:r>
            <a:endParaRPr lang="en-US" altLang="zh-CN" sz="1800" dirty="0"/>
          </a:p>
          <a:p>
            <a:pPr lvl="2" algn="just">
              <a:lnSpc>
                <a:spcPct val="110000"/>
              </a:lnSpc>
            </a:pPr>
            <a:r>
              <a:rPr lang="zh-CN" altLang="zh-CN" sz="1800" dirty="0"/>
              <a:t>所以不能把所有的变量全部引入方程</a:t>
            </a:r>
            <a:endParaRPr lang="en-US" altLang="zh-CN" sz="1800" dirty="0"/>
          </a:p>
          <a:p>
            <a:pPr lvl="3" algn="just">
              <a:lnSpc>
                <a:spcPct val="110000"/>
              </a:lnSpc>
            </a:pPr>
            <a:r>
              <a:rPr lang="zh-CN" altLang="zh-CN" sz="1600" dirty="0"/>
              <a:t>变量选择的方法，包括</a:t>
            </a:r>
            <a:r>
              <a:rPr lang="zh-CN" altLang="zh-CN" sz="1600" dirty="0">
                <a:solidFill>
                  <a:srgbClr val="C00000"/>
                </a:solidFill>
              </a:rPr>
              <a:t>前向筛选法、后向筛选法、和逐步筛选法</a:t>
            </a:r>
            <a:r>
              <a:rPr lang="zh-CN" altLang="zh-CN" sz="1600" dirty="0"/>
              <a:t>三种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83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zh-CN" b="1" dirty="0"/>
              <a:t>自变量筛选法</a:t>
            </a:r>
            <a:r>
              <a:rPr lang="zh-CN" altLang="en-US" b="1" dirty="0"/>
              <a:t>：</a:t>
            </a:r>
            <a:r>
              <a:rPr lang="zh-CN" altLang="zh-CN" dirty="0"/>
              <a:t>前向筛选法</a:t>
            </a:r>
            <a:r>
              <a:rPr lang="en-US" altLang="zh-CN" dirty="0"/>
              <a:t>(Forward)</a:t>
            </a:r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自变量不断进入回归方程的过程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选择与因变量具有最高相关系数的自变量进入方程，并进行各种检验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其次，在剩余的自变量中寻找偏相关系数最高的变量，进入回归方程，并进行检验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反复上述步骤，直到没有可进入方程的自变量为止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回归系数检验的概率</a:t>
            </a:r>
            <a:r>
              <a:rPr lang="en-US" altLang="zh-CN" sz="2000" dirty="0"/>
              <a:t>P</a:t>
            </a:r>
            <a:r>
              <a:rPr lang="zh-CN" altLang="zh-CN" sz="2000" dirty="0"/>
              <a:t>值小于</a:t>
            </a:r>
            <a:r>
              <a:rPr lang="en-US" altLang="zh-CN" sz="2000" dirty="0"/>
              <a:t>P</a:t>
            </a:r>
            <a:r>
              <a:rPr lang="en-US" altLang="zh-CN" sz="2000" baseline="-25000" dirty="0"/>
              <a:t>in</a:t>
            </a:r>
            <a:r>
              <a:rPr lang="en-US" altLang="zh-CN" sz="2000" dirty="0"/>
              <a:t>(0.05)</a:t>
            </a:r>
            <a:r>
              <a:rPr lang="zh-CN" altLang="zh-CN" sz="2000" dirty="0"/>
              <a:t>，才可以进入方程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68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zh-CN" b="1" dirty="0"/>
              <a:t>自变量筛选法</a:t>
            </a:r>
            <a:r>
              <a:rPr lang="zh-CN" altLang="en-US" b="1" dirty="0"/>
              <a:t>：</a:t>
            </a:r>
            <a:r>
              <a:rPr lang="zh-CN" altLang="zh-CN" dirty="0"/>
              <a:t>后向筛选法</a:t>
            </a:r>
            <a:r>
              <a:rPr lang="en-US" altLang="zh-CN" dirty="0"/>
              <a:t>(Backward)</a:t>
            </a:r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自变量不断剔除出回归方程的过程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首先，将所有自变量全部引入回归方程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其次，在一个或多个</a:t>
            </a:r>
            <a:r>
              <a:rPr lang="en-US" altLang="zh-CN" sz="2000" dirty="0"/>
              <a:t>t</a:t>
            </a:r>
            <a:r>
              <a:rPr lang="zh-CN" altLang="zh-CN" sz="2000" dirty="0"/>
              <a:t>值不显著的自变量中，将</a:t>
            </a:r>
            <a:r>
              <a:rPr lang="en-US" altLang="zh-CN" sz="2000" dirty="0"/>
              <a:t>t</a:t>
            </a:r>
            <a:r>
              <a:rPr lang="zh-CN" altLang="zh-CN" sz="2000" dirty="0"/>
              <a:t>值最小的那个变量剔除出去，并重新建立方程和进行检验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回归系数检验</a:t>
            </a:r>
            <a:r>
              <a:rPr lang="en-US" altLang="zh-CN" sz="2000" dirty="0"/>
              <a:t>P</a:t>
            </a:r>
            <a:r>
              <a:rPr lang="zh-CN" altLang="zh-CN" sz="2000" dirty="0"/>
              <a:t>值大于</a:t>
            </a:r>
            <a:r>
              <a:rPr lang="en-US" altLang="zh-CN" sz="2000" dirty="0"/>
              <a:t>P</a:t>
            </a:r>
            <a:r>
              <a:rPr lang="en-US" altLang="zh-CN" sz="2000" baseline="-25000" dirty="0"/>
              <a:t>out</a:t>
            </a:r>
            <a:r>
              <a:rPr lang="en-US" altLang="zh-CN" sz="2000" dirty="0"/>
              <a:t>(0.10)</a:t>
            </a:r>
            <a:r>
              <a:rPr lang="zh-CN" altLang="zh-CN" sz="2000" dirty="0"/>
              <a:t>，则剔除出方程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如果新方程中所有变量的回归系数</a:t>
            </a:r>
            <a:r>
              <a:rPr lang="en-US" altLang="zh-CN" sz="2000" dirty="0"/>
              <a:t>t</a:t>
            </a:r>
            <a:r>
              <a:rPr lang="zh-CN" altLang="zh-CN" sz="2000" dirty="0"/>
              <a:t>值都是显著的，则变量筛选过程结束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否则，重复上述过程，直到没有变量可剔除为止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0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zh-CN" b="1" dirty="0"/>
              <a:t>自变量筛选法</a:t>
            </a:r>
            <a:r>
              <a:rPr lang="zh-CN" altLang="en-US" b="1" dirty="0"/>
              <a:t>：</a:t>
            </a:r>
            <a:r>
              <a:rPr lang="zh-CN" altLang="zh-CN" dirty="0"/>
              <a:t>逐步筛选法</a:t>
            </a:r>
            <a:r>
              <a:rPr lang="en-US" altLang="zh-CN" dirty="0"/>
              <a:t>(Stepwise)</a:t>
            </a:r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是</a:t>
            </a:r>
            <a:r>
              <a:rPr lang="en-US" altLang="zh-CN" sz="2000" dirty="0"/>
              <a:t>“</a:t>
            </a:r>
            <a:r>
              <a:rPr lang="zh-CN" altLang="zh-CN" sz="2000" dirty="0"/>
              <a:t>前向筛选法</a:t>
            </a:r>
            <a:r>
              <a:rPr lang="en-US" altLang="zh-CN" sz="2000" dirty="0"/>
              <a:t>”</a:t>
            </a:r>
            <a:r>
              <a:rPr lang="zh-CN" altLang="zh-CN" sz="2000" dirty="0"/>
              <a:t>和</a:t>
            </a:r>
            <a:r>
              <a:rPr lang="en-US" altLang="zh-CN" sz="2000" dirty="0"/>
              <a:t>“</a:t>
            </a:r>
            <a:r>
              <a:rPr lang="zh-CN" altLang="zh-CN" sz="2000" dirty="0"/>
              <a:t>后向筛选法</a:t>
            </a:r>
            <a:r>
              <a:rPr lang="en-US" altLang="zh-CN" sz="2000" dirty="0"/>
              <a:t>”</a:t>
            </a:r>
            <a:r>
              <a:rPr lang="zh-CN" altLang="zh-CN" sz="2000" dirty="0"/>
              <a:t>的结合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前向筛选法，只对进入方程的变量的回归系数进行显著性检验，而对已经进入方程的其它变量的回归系数不再进行显著性检验</a:t>
            </a:r>
            <a:r>
              <a:rPr lang="zh-CN" altLang="en-US" sz="2000" dirty="0"/>
              <a:t>，</a:t>
            </a:r>
            <a:r>
              <a:rPr lang="zh-CN" altLang="zh-CN" sz="2000" dirty="0"/>
              <a:t>也就是，变量一旦进入方程就不会被剔除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随着变量的逐个引进，由于变量之间存在着一定程度的相关性，使得已经进入方程的变量，其回归系数不再显著，因此会造成最后的回归方程可能包含不显著的变量</a:t>
            </a:r>
            <a:endParaRPr lang="en-US" altLang="zh-CN" sz="2000" dirty="0"/>
          </a:p>
          <a:p>
            <a:pPr lvl="1" algn="just">
              <a:lnSpc>
                <a:spcPct val="110000"/>
              </a:lnSpc>
            </a:pPr>
            <a:r>
              <a:rPr lang="zh-CN" altLang="zh-CN" sz="2000" dirty="0"/>
              <a:t>逐步筛选法则在变量选择的每一个阶段，都考虑剔除一个变量的可能性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515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zh-CN" altLang="zh-CN" dirty="0">
                <a:solidFill>
                  <a:srgbClr val="C00000"/>
                </a:solidFill>
              </a:rPr>
              <a:t>回归分析</a:t>
            </a:r>
            <a:r>
              <a:rPr lang="zh-CN" altLang="zh-CN" dirty="0"/>
              <a:t>是应用广泛的统计分析方法，用于分析事物之间的相关关系</a:t>
            </a:r>
            <a:endParaRPr lang="en-US" altLang="zh-CN" dirty="0"/>
          </a:p>
          <a:p>
            <a:pPr lvl="1" algn="just">
              <a:lnSpc>
                <a:spcPct val="100000"/>
              </a:lnSpc>
            </a:pPr>
            <a:r>
              <a:rPr lang="zh-CN" altLang="zh-CN" dirty="0"/>
              <a:t>其中</a:t>
            </a:r>
            <a:r>
              <a:rPr lang="zh-CN" altLang="zh-CN" dirty="0">
                <a:solidFill>
                  <a:srgbClr val="C00000"/>
                </a:solidFill>
              </a:rPr>
              <a:t>一元线性回归</a:t>
            </a:r>
            <a:r>
              <a:rPr lang="en-US" altLang="zh-CN" dirty="0"/>
              <a:t>(Linear Regression)</a:t>
            </a:r>
            <a:r>
              <a:rPr lang="zh-CN" altLang="zh-CN" dirty="0"/>
              <a:t>模型，指的是只有一个解释变量的线性回归模型</a:t>
            </a:r>
            <a:endParaRPr lang="en-US" altLang="zh-CN" dirty="0"/>
          </a:p>
          <a:p>
            <a:pPr lvl="1" algn="just"/>
            <a:r>
              <a:rPr lang="zh-CN" altLang="zh-CN" dirty="0"/>
              <a:t>而</a:t>
            </a:r>
            <a:r>
              <a:rPr lang="zh-CN" altLang="zh-CN" dirty="0">
                <a:solidFill>
                  <a:srgbClr val="C00000"/>
                </a:solidFill>
              </a:rPr>
              <a:t>多元线性回归模型</a:t>
            </a:r>
            <a:r>
              <a:rPr lang="zh-CN" altLang="zh-CN" dirty="0"/>
              <a:t>，则是包含多个解释变量的线性回归模型</a:t>
            </a:r>
            <a:endParaRPr lang="en-US" altLang="zh-CN" dirty="0"/>
          </a:p>
          <a:p>
            <a:pPr lvl="2" algn="just"/>
            <a:r>
              <a:rPr lang="zh-CN" altLang="zh-CN" dirty="0"/>
              <a:t>所谓</a:t>
            </a:r>
            <a:r>
              <a:rPr lang="zh-CN" altLang="zh-CN" dirty="0">
                <a:solidFill>
                  <a:srgbClr val="C00000"/>
                </a:solidFill>
              </a:rPr>
              <a:t>解释变量</a:t>
            </a:r>
            <a:r>
              <a:rPr lang="zh-CN" altLang="zh-CN" dirty="0"/>
              <a:t>就是自变量，而</a:t>
            </a:r>
            <a:r>
              <a:rPr lang="zh-CN" altLang="zh-CN" dirty="0">
                <a:solidFill>
                  <a:srgbClr val="C00000"/>
                </a:solidFill>
              </a:rPr>
              <a:t>被解释变量</a:t>
            </a:r>
            <a:r>
              <a:rPr lang="zh-CN" altLang="zh-CN" dirty="0"/>
              <a:t>则是因变量</a:t>
            </a:r>
            <a:endParaRPr lang="en-US" altLang="zh-CN" dirty="0"/>
          </a:p>
          <a:p>
            <a:pPr lvl="1" algn="just"/>
            <a:r>
              <a:rPr lang="zh-CN" altLang="zh-CN" dirty="0">
                <a:solidFill>
                  <a:srgbClr val="C00000"/>
                </a:solidFill>
              </a:rPr>
              <a:t>回归模型</a:t>
            </a:r>
            <a:r>
              <a:rPr lang="zh-CN" altLang="zh-CN" dirty="0"/>
              <a:t>就是描述因变量和自变量之间依存的数量关系的模型</a:t>
            </a:r>
          </a:p>
          <a:p>
            <a:pPr lvl="1" algn="just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3" name="圆角矩形 2"/>
          <p:cNvSpPr/>
          <p:nvPr/>
        </p:nvSpPr>
        <p:spPr>
          <a:xfrm>
            <a:off x="2360796" y="4800599"/>
            <a:ext cx="4822257" cy="2771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如何评价回归模型的好坏呢？</a:t>
            </a:r>
          </a:p>
        </p:txBody>
      </p:sp>
      <p:pic>
        <p:nvPicPr>
          <p:cNvPr id="1026" name="Picture 2" descr="https://editor.analyticsvidhya.com/uploads/466362%20_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82" y="2896507"/>
            <a:ext cx="3759835" cy="18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11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线性回归评价的实践</a:t>
            </a:r>
            <a:endParaRPr lang="zh-CN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37" y="2351722"/>
            <a:ext cx="881052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9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线性回归评价的实践</a:t>
            </a:r>
            <a:endParaRPr lang="en-US" altLang="zh-CN" dirty="0"/>
          </a:p>
          <a:p>
            <a:pPr lvl="1"/>
            <a:r>
              <a:rPr lang="zh-CN" altLang="en-US" dirty="0"/>
              <a:t>装载数据集，显示前</a:t>
            </a:r>
            <a:r>
              <a:rPr lang="en-US" altLang="zh-CN" dirty="0"/>
              <a:t>5</a:t>
            </a:r>
            <a:r>
              <a:rPr lang="zh-CN" altLang="en-US" dirty="0"/>
              <a:t>行</a:t>
            </a:r>
            <a:endParaRPr lang="zh-CN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1" y="1708785"/>
            <a:ext cx="581779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线性回归评价的实践</a:t>
            </a:r>
            <a:endParaRPr lang="en-US" altLang="zh-CN" dirty="0"/>
          </a:p>
          <a:p>
            <a:pPr lvl="1"/>
            <a:r>
              <a:rPr lang="zh-CN" altLang="en-US" dirty="0"/>
              <a:t>修改数据集的列名称（为了进行回归），显示前</a:t>
            </a:r>
            <a:r>
              <a:rPr lang="en-US" altLang="zh-CN" dirty="0"/>
              <a:t>5</a:t>
            </a:r>
            <a:r>
              <a:rPr lang="zh-CN" altLang="en-US" dirty="0"/>
              <a:t>行</a:t>
            </a:r>
            <a:endParaRPr lang="zh-CN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" y="1833562"/>
            <a:ext cx="831549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线性回归评价的实践</a:t>
            </a:r>
            <a:endParaRPr lang="en-US" altLang="zh-CN" dirty="0"/>
          </a:p>
          <a:p>
            <a:pPr lvl="1"/>
            <a:r>
              <a:rPr lang="zh-CN" altLang="en-US" dirty="0"/>
              <a:t>回归，显示截距和系数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3" y="1907807"/>
            <a:ext cx="8387894" cy="19885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8053" y="4220167"/>
            <a:ext cx="838789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222222"/>
                </a:solidFill>
                <a:latin typeface="PingFang SC"/>
              </a:rPr>
              <a:t>Profit=50122.192990 + </a:t>
            </a:r>
            <a:r>
              <a:rPr lang="en-US" altLang="zh-CN" dirty="0" smtClean="0">
                <a:solidFill>
                  <a:srgbClr val="222222"/>
                </a:solidFill>
                <a:latin typeface="PingFang SC"/>
              </a:rPr>
              <a:t>0.875715 * </a:t>
            </a:r>
            <a:r>
              <a:rPr lang="en-US" altLang="zh-CN" dirty="0" err="1" smtClean="0">
                <a:solidFill>
                  <a:srgbClr val="222222"/>
                </a:solidFill>
                <a:latin typeface="PingFang SC"/>
              </a:rPr>
              <a:t>RD_Spend</a:t>
            </a:r>
            <a:r>
              <a:rPr lang="en-US" altLang="zh-CN" dirty="0" smtClean="0">
                <a:solidFill>
                  <a:srgbClr val="222222"/>
                </a:solidFill>
                <a:latin typeface="PingFang SC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PingFang SC"/>
              </a:rPr>
              <a:t>– </a:t>
            </a:r>
            <a:r>
              <a:rPr lang="en-US" altLang="zh-CN" dirty="0" smtClean="0">
                <a:solidFill>
                  <a:srgbClr val="222222"/>
                </a:solidFill>
                <a:latin typeface="PingFang SC"/>
              </a:rPr>
              <a:t>0.026816 * Administration </a:t>
            </a:r>
            <a:r>
              <a:rPr lang="en-US" altLang="zh-CN" dirty="0">
                <a:solidFill>
                  <a:srgbClr val="222222"/>
                </a:solidFill>
                <a:latin typeface="PingFang SC"/>
              </a:rPr>
              <a:t>+</a:t>
            </a:r>
            <a:r>
              <a:rPr lang="en-US" altLang="zh-CN" dirty="0" smtClean="0">
                <a:solidFill>
                  <a:srgbClr val="222222"/>
                </a:solidFill>
                <a:latin typeface="PingFang SC"/>
              </a:rPr>
              <a:t>0.027228 * </a:t>
            </a:r>
            <a:r>
              <a:rPr lang="en-US" altLang="zh-CN" dirty="0" err="1" smtClean="0">
                <a:solidFill>
                  <a:srgbClr val="222222"/>
                </a:solidFill>
                <a:latin typeface="PingFang SC"/>
              </a:rPr>
              <a:t>Marketing_Spend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20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线性回归评价的实践</a:t>
            </a:r>
            <a:endParaRPr lang="en-US" altLang="zh-CN" dirty="0"/>
          </a:p>
          <a:p>
            <a:pPr lvl="1"/>
            <a:r>
              <a:rPr lang="zh-CN" altLang="en-US" dirty="0"/>
              <a:t>显示</a:t>
            </a:r>
            <a:r>
              <a:rPr lang="en-US" altLang="zh-CN" dirty="0"/>
              <a:t>R</a:t>
            </a:r>
            <a:r>
              <a:rPr lang="zh-CN" altLang="en-US" dirty="0"/>
              <a:t>平方系数、</a:t>
            </a:r>
            <a:r>
              <a:rPr lang="en-US" altLang="zh-CN" dirty="0"/>
              <a:t>F</a:t>
            </a:r>
            <a:r>
              <a:rPr lang="zh-CN" altLang="en-US" dirty="0"/>
              <a:t>检验结果、</a:t>
            </a:r>
            <a:r>
              <a:rPr lang="en-US" altLang="zh-CN" dirty="0"/>
              <a:t>t</a:t>
            </a:r>
            <a:r>
              <a:rPr lang="zh-CN" altLang="en-US" dirty="0"/>
              <a:t>检验结果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3046"/>
            <a:ext cx="4796001" cy="34718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97830" y="1523046"/>
            <a:ext cx="3550920" cy="28623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222222"/>
                </a:solidFill>
                <a:latin typeface="PingFang SC"/>
              </a:rPr>
              <a:t>R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平方为</a:t>
            </a:r>
            <a:r>
              <a:rPr lang="en-US" altLang="zh-CN" sz="1500" dirty="0">
                <a:solidFill>
                  <a:srgbClr val="222222"/>
                </a:solidFill>
                <a:latin typeface="PingFang SC"/>
              </a:rPr>
              <a:t>0.951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，拟合优度较好</a:t>
            </a:r>
            <a:endParaRPr lang="en-US" altLang="zh-CN" sz="1500" dirty="0">
              <a:solidFill>
                <a:srgbClr val="222222"/>
              </a:solidFill>
              <a:latin typeface="PingFang SC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222222"/>
                </a:solidFill>
                <a:latin typeface="PingFang SC"/>
              </a:rPr>
              <a:t>F-statistic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：</a:t>
            </a:r>
            <a:r>
              <a:rPr lang="en-US" altLang="zh-CN" sz="1500" dirty="0">
                <a:solidFill>
                  <a:srgbClr val="222222"/>
                </a:solidFill>
                <a:latin typeface="PingFang SC"/>
              </a:rPr>
              <a:t>296.0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，</a:t>
            </a:r>
            <a:r>
              <a:rPr lang="en-US" altLang="zh-CN" sz="1500" dirty="0">
                <a:solidFill>
                  <a:srgbClr val="222222"/>
                </a:solidFill>
                <a:latin typeface="PingFang SC"/>
              </a:rPr>
              <a:t>Prob (F-statistic):4.53e-30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，</a:t>
            </a:r>
            <a:r>
              <a:rPr lang="en-US" altLang="zh-CN" sz="1500" dirty="0">
                <a:solidFill>
                  <a:srgbClr val="222222"/>
                </a:solidFill>
                <a:latin typeface="PingFang SC"/>
              </a:rPr>
              <a:t>F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统计量值为</a:t>
            </a:r>
            <a:r>
              <a:rPr lang="en-US" altLang="zh-CN" sz="1500" dirty="0">
                <a:solidFill>
                  <a:srgbClr val="222222"/>
                </a:solidFill>
                <a:latin typeface="PingFang SC"/>
              </a:rPr>
              <a:t>296.0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，</a:t>
            </a:r>
            <a:r>
              <a:rPr lang="zh-CN" altLang="en-US" sz="1500" dirty="0">
                <a:solidFill>
                  <a:srgbClr val="C00000"/>
                </a:solidFill>
                <a:latin typeface="PingFang SC"/>
              </a:rPr>
              <a:t>对应的概率值</a:t>
            </a:r>
            <a:r>
              <a:rPr lang="en-US" altLang="zh-CN" sz="1500" dirty="0">
                <a:solidFill>
                  <a:srgbClr val="C00000"/>
                </a:solidFill>
                <a:latin typeface="PingFang SC"/>
              </a:rPr>
              <a:t>P</a:t>
            </a:r>
            <a:r>
              <a:rPr lang="zh-CN" altLang="en-US" sz="1500" dirty="0">
                <a:solidFill>
                  <a:srgbClr val="C00000"/>
                </a:solidFill>
                <a:latin typeface="PingFang SC"/>
              </a:rPr>
              <a:t>远远小于</a:t>
            </a:r>
            <a:r>
              <a:rPr lang="en-US" altLang="zh-CN" sz="1500" dirty="0">
                <a:solidFill>
                  <a:srgbClr val="C00000"/>
                </a:solidFill>
                <a:latin typeface="PingFang SC"/>
              </a:rPr>
              <a:t>0.05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，说明应该拒绝原假设</a:t>
            </a:r>
            <a:r>
              <a:rPr lang="en-US" altLang="zh-CN" sz="1500" dirty="0">
                <a:solidFill>
                  <a:srgbClr val="222222"/>
                </a:solidFill>
                <a:latin typeface="PingFang SC"/>
              </a:rPr>
              <a:t>(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原假设不成立</a:t>
            </a:r>
            <a:r>
              <a:rPr lang="en-US" altLang="zh-CN" sz="1500" dirty="0">
                <a:solidFill>
                  <a:srgbClr val="222222"/>
                </a:solidFill>
                <a:latin typeface="PingFang SC"/>
              </a:rPr>
              <a:t>)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，认为模型是显著的</a:t>
            </a:r>
            <a:endParaRPr lang="en-US" altLang="zh-CN" sz="1500" dirty="0">
              <a:solidFill>
                <a:srgbClr val="222222"/>
              </a:solidFill>
              <a:latin typeface="PingFang SC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/>
              <a:t>在各自变量的</a:t>
            </a:r>
            <a:r>
              <a:rPr lang="en-US" altLang="zh-CN" sz="1500" dirty="0"/>
              <a:t>t</a:t>
            </a:r>
            <a:r>
              <a:rPr lang="zh-CN" altLang="en-US" sz="1500" dirty="0"/>
              <a:t>统计中，</a:t>
            </a:r>
            <a:r>
              <a:rPr lang="en-US" altLang="zh-CN" sz="1500" dirty="0"/>
              <a:t>Administration</a:t>
            </a:r>
            <a:r>
              <a:rPr lang="zh-CN" altLang="en-US" sz="1500" dirty="0"/>
              <a:t>和</a:t>
            </a:r>
            <a:r>
              <a:rPr lang="en-US" altLang="zh-CN" sz="1500" dirty="0" err="1"/>
              <a:t>Marketing_Spend</a:t>
            </a:r>
            <a:r>
              <a:rPr lang="zh-CN" altLang="en-US" sz="1500" dirty="0"/>
              <a:t>变量所对应的概率值</a:t>
            </a:r>
            <a:r>
              <a:rPr lang="en-US" altLang="zh-CN" sz="1500" dirty="0"/>
              <a:t>p</a:t>
            </a:r>
            <a:r>
              <a:rPr lang="zh-CN" altLang="en-US" sz="1500" dirty="0"/>
              <a:t>大于</a:t>
            </a:r>
            <a:r>
              <a:rPr lang="en-US" altLang="zh-CN" sz="1500" dirty="0"/>
              <a:t>0.05</a:t>
            </a:r>
            <a:r>
              <a:rPr lang="zh-CN" altLang="en-US" sz="1500" dirty="0"/>
              <a:t>，说明不能拒绝原假设，这些变量是不显著的，无法认定</a:t>
            </a:r>
            <a:r>
              <a:rPr lang="zh-CN" altLang="en-US" sz="1500" dirty="0" smtClean="0"/>
              <a:t>其</a:t>
            </a:r>
            <a:r>
              <a:rPr lang="zh-CN" altLang="en-US" sz="1500" dirty="0"/>
              <a:t>是</a:t>
            </a:r>
            <a:r>
              <a:rPr lang="zh-CN" altLang="en-US" sz="1500" dirty="0" smtClean="0"/>
              <a:t>影响</a:t>
            </a:r>
            <a:r>
              <a:rPr lang="en-US" altLang="zh-CN" sz="1500" dirty="0"/>
              <a:t>Profit</a:t>
            </a:r>
            <a:r>
              <a:rPr lang="zh-CN" altLang="en-US" sz="1500" dirty="0"/>
              <a:t>的重要因素</a:t>
            </a:r>
          </a:p>
        </p:txBody>
      </p:sp>
    </p:spTree>
    <p:extLst>
      <p:ext uri="{BB962C8B-B14F-4D97-AF65-F5344CB8AC3E}">
        <p14:creationId xmlns:p14="http://schemas.microsoft.com/office/powerpoint/2010/main" val="252210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sz="1600" dirty="0"/>
              <a:t>线性回归评价的实践</a:t>
            </a:r>
            <a:endParaRPr lang="en-US" altLang="zh-CN" sz="1600" dirty="0"/>
          </a:p>
          <a:p>
            <a:pPr lvl="1" algn="just"/>
            <a:r>
              <a:rPr lang="zh-CN" altLang="en-US" sz="1600" dirty="0">
                <a:solidFill>
                  <a:srgbClr val="222222"/>
                </a:solidFill>
                <a:latin typeface="PingFang SC"/>
              </a:rPr>
              <a:t>由于</a:t>
            </a:r>
            <a:r>
              <a:rPr lang="en-US" altLang="zh-CN" sz="1600" dirty="0">
                <a:solidFill>
                  <a:srgbClr val="222222"/>
                </a:solidFill>
                <a:latin typeface="PingFang SC"/>
              </a:rPr>
              <a:t>Administration</a:t>
            </a:r>
            <a:r>
              <a:rPr lang="zh-CN" altLang="en-US" sz="1600" dirty="0">
                <a:solidFill>
                  <a:srgbClr val="222222"/>
                </a:solidFill>
                <a:latin typeface="PingFang SC"/>
              </a:rPr>
              <a:t>和</a:t>
            </a:r>
            <a:r>
              <a:rPr lang="en-US" altLang="zh-CN" sz="1600" dirty="0">
                <a:solidFill>
                  <a:srgbClr val="222222"/>
                </a:solidFill>
                <a:latin typeface="PingFang SC"/>
              </a:rPr>
              <a:t>Marketing_Spend</a:t>
            </a:r>
            <a:r>
              <a:rPr lang="zh-CN" altLang="en-US" sz="1600" dirty="0">
                <a:solidFill>
                  <a:srgbClr val="222222"/>
                </a:solidFill>
                <a:latin typeface="PingFang SC"/>
              </a:rPr>
              <a:t>变量的</a:t>
            </a:r>
            <a:r>
              <a:rPr lang="en-US" altLang="zh-CN" sz="1600" dirty="0">
                <a:solidFill>
                  <a:srgbClr val="222222"/>
                </a:solidFill>
                <a:latin typeface="PingFang SC"/>
              </a:rPr>
              <a:t>t</a:t>
            </a:r>
            <a:r>
              <a:rPr lang="zh-CN" altLang="en-US" sz="1600" dirty="0">
                <a:solidFill>
                  <a:srgbClr val="222222"/>
                </a:solidFill>
                <a:latin typeface="PingFang SC"/>
              </a:rPr>
              <a:t>检验结果是不显著的</a:t>
            </a:r>
            <a:endParaRPr lang="en-US" altLang="zh-CN" sz="1600" dirty="0">
              <a:solidFill>
                <a:srgbClr val="222222"/>
              </a:solidFill>
              <a:latin typeface="PingFang SC"/>
            </a:endParaRPr>
          </a:p>
          <a:p>
            <a:pPr lvl="1" algn="just"/>
            <a:r>
              <a:rPr lang="zh-CN" altLang="en-US" sz="1600" dirty="0">
                <a:solidFill>
                  <a:srgbClr val="222222"/>
                </a:solidFill>
                <a:latin typeface="PingFang SC"/>
              </a:rPr>
              <a:t>故可以探索这些变量与</a:t>
            </a:r>
            <a:r>
              <a:rPr lang="en-US" altLang="zh-CN" sz="1600" dirty="0">
                <a:solidFill>
                  <a:srgbClr val="222222"/>
                </a:solidFill>
                <a:latin typeface="PingFang SC"/>
              </a:rPr>
              <a:t>Profit</a:t>
            </a:r>
            <a:r>
              <a:rPr lang="zh-CN" altLang="en-US" sz="1600" dirty="0">
                <a:solidFill>
                  <a:srgbClr val="222222"/>
                </a:solidFill>
                <a:latin typeface="PingFang SC"/>
              </a:rPr>
              <a:t>之间的散点关系，如果确实没有线性关系，可将其从模型中剔除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" y="2250758"/>
            <a:ext cx="3731895" cy="16059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110" y="2640438"/>
            <a:ext cx="1971074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987" y="2640438"/>
            <a:ext cx="180367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2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sz="1600" dirty="0"/>
              <a:t>线性回归评价的实践</a:t>
            </a:r>
            <a:endParaRPr lang="en-US" altLang="zh-CN" sz="1600" dirty="0"/>
          </a:p>
          <a:p>
            <a:pPr lvl="1" algn="just"/>
            <a:r>
              <a:rPr lang="zh-CN" altLang="en-US" sz="1600" dirty="0">
                <a:solidFill>
                  <a:srgbClr val="222222"/>
                </a:solidFill>
                <a:latin typeface="PingFang SC"/>
              </a:rPr>
              <a:t>看看</a:t>
            </a:r>
            <a:r>
              <a:rPr lang="en-US" altLang="zh-CN" sz="1600" dirty="0" err="1">
                <a:solidFill>
                  <a:srgbClr val="222222"/>
                </a:solidFill>
                <a:latin typeface="PingFang SC"/>
              </a:rPr>
              <a:t>RD_Spend</a:t>
            </a:r>
            <a:r>
              <a:rPr lang="zh-CN" altLang="en-US" sz="1600" dirty="0">
                <a:solidFill>
                  <a:srgbClr val="222222"/>
                </a:solidFill>
                <a:latin typeface="PingFang SC"/>
              </a:rPr>
              <a:t>和目标变量的关系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2043805"/>
            <a:ext cx="4365307" cy="11937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05" y="2043805"/>
            <a:ext cx="26589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9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sz="1600" dirty="0"/>
              <a:t>线性回归评价的实践</a:t>
            </a:r>
            <a:endParaRPr lang="en-US" altLang="zh-CN" sz="1600" dirty="0"/>
          </a:p>
          <a:p>
            <a:pPr lvl="1" algn="just"/>
            <a:r>
              <a:rPr lang="zh-CN" altLang="en-US" sz="1400" dirty="0"/>
              <a:t>剔除变量，重建模型</a:t>
            </a:r>
            <a:r>
              <a:rPr lang="en-US" altLang="zh-CN" sz="1400" dirty="0"/>
              <a:t>fit2</a:t>
            </a:r>
          </a:p>
          <a:p>
            <a:pPr lvl="1" algn="just"/>
            <a:endParaRPr lang="en-US" altLang="zh-CN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4" y="1516150"/>
            <a:ext cx="4139565" cy="346514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30975" y="1032518"/>
            <a:ext cx="468589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22222"/>
                </a:solidFill>
                <a:latin typeface="PingFang SC"/>
              </a:rPr>
              <a:t>Profit=49032.899141+0.854291 * </a:t>
            </a:r>
            <a:r>
              <a:rPr lang="en-US" altLang="zh-CN" dirty="0" err="1" smtClean="0">
                <a:solidFill>
                  <a:srgbClr val="222222"/>
                </a:solidFill>
                <a:latin typeface="PingFang SC"/>
              </a:rPr>
              <a:t>RD_Spend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785360" y="2392025"/>
            <a:ext cx="385572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22222"/>
                </a:solidFill>
                <a:latin typeface="PingFang SC"/>
              </a:rPr>
              <a:t>新模型</a:t>
            </a:r>
            <a:r>
              <a:rPr lang="en-US" altLang="zh-CN" dirty="0">
                <a:solidFill>
                  <a:srgbClr val="222222"/>
                </a:solidFill>
                <a:latin typeface="PingFang SC"/>
              </a:rPr>
              <a:t>fit2</a:t>
            </a:r>
            <a:r>
              <a:rPr lang="zh-CN" altLang="en-US" dirty="0">
                <a:solidFill>
                  <a:srgbClr val="222222"/>
                </a:solidFill>
                <a:latin typeface="PingFang SC"/>
              </a:rPr>
              <a:t>通过了显著性检验</a:t>
            </a:r>
            <a:endParaRPr lang="en-US" altLang="zh-CN" dirty="0">
              <a:solidFill>
                <a:srgbClr val="222222"/>
              </a:solidFill>
              <a:latin typeface="PingFang SC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22222"/>
                </a:solidFill>
                <a:latin typeface="PingFang SC"/>
              </a:rPr>
              <a:t>新模型</a:t>
            </a:r>
            <a:r>
              <a:rPr lang="en-US" altLang="zh-CN" dirty="0">
                <a:solidFill>
                  <a:srgbClr val="222222"/>
                </a:solidFill>
                <a:latin typeface="PingFang SC"/>
              </a:rPr>
              <a:t>fit2</a:t>
            </a:r>
            <a:r>
              <a:rPr lang="zh-CN" altLang="en-US" dirty="0">
                <a:solidFill>
                  <a:srgbClr val="222222"/>
                </a:solidFill>
                <a:latin typeface="PingFang SC"/>
              </a:rPr>
              <a:t>的每个自变量所对应的系数也是通过显著性检验的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3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08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184404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zh-CN" dirty="0"/>
                  <a:t>我们把因变量的总变差</a:t>
                </a:r>
                <a:r>
                  <a:rPr lang="en-US" altLang="zh-CN" dirty="0"/>
                  <a:t>(Sum of Squares for Total, SST)</a:t>
                </a:r>
              </a:p>
              <a:p>
                <a:pPr lvl="1"/>
                <a:r>
                  <a:rPr lang="zh-CN" altLang="zh-CN" dirty="0"/>
                  <a:t>分解成自变量变动引起的变差</a:t>
                </a:r>
                <a:r>
                  <a:rPr lang="en-US" altLang="zh-CN" dirty="0"/>
                  <a:t>(Sum of Squares for Regression, SSR)</a:t>
                </a:r>
              </a:p>
              <a:p>
                <a:pPr lvl="1"/>
                <a:r>
                  <a:rPr lang="zh-CN" altLang="zh-CN" dirty="0"/>
                  <a:t>和其它因素造成的变差</a:t>
                </a:r>
                <a:r>
                  <a:rPr lang="en-US" altLang="zh-CN" dirty="0"/>
                  <a:t>(Sum of Squares for Error, SSE)</a:t>
                </a:r>
              </a:p>
              <a:p>
                <a:pPr lvl="1"/>
                <a:r>
                  <a:rPr lang="zh-CN" altLang="zh-CN" dirty="0"/>
                  <a:t>用数学语言来表达为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/>
                  <a:t>=SSR+SSE</a:t>
                </a:r>
              </a:p>
              <a:p>
                <a:pPr lvl="1"/>
                <a:r>
                  <a:rPr lang="zh-CN" altLang="zh-CN" dirty="0"/>
                  <a:t>式中，</a:t>
                </a:r>
                <a:r>
                  <a:rPr lang="en-US" altLang="zh-CN" dirty="0"/>
                  <a:t>y</a:t>
                </a:r>
                <a:r>
                  <a:rPr lang="zh-CN" altLang="zh-CN" dirty="0"/>
                  <a:t>表示因变量的实际值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，</m:t>
                    </m:r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zh-CN" dirty="0"/>
                  <a:t>表示样本均值，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表示模型预测值，</a:t>
                </a:r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1844040"/>
              </a:xfrm>
              <a:blipFill>
                <a:blip r:embed="rId2"/>
                <a:stretch>
                  <a:fillRect l="-519" t="-3630" b="-14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34" y="2609850"/>
            <a:ext cx="3560445" cy="23823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5CD438-2FB6-4531-A171-933ABFCE94AF}"/>
              </a:ext>
            </a:extLst>
          </p:cNvPr>
          <p:cNvSpPr/>
          <p:nvPr/>
        </p:nvSpPr>
        <p:spPr>
          <a:xfrm>
            <a:off x="3269951" y="3447461"/>
            <a:ext cx="52129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SSR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CA98A3-5461-4550-95C2-224F45B04396}"/>
              </a:ext>
            </a:extLst>
          </p:cNvPr>
          <p:cNvSpPr/>
          <p:nvPr/>
        </p:nvSpPr>
        <p:spPr>
          <a:xfrm>
            <a:off x="3269950" y="2823347"/>
            <a:ext cx="52129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SSE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2529EB-C539-4CB5-A290-A1019C17603E}"/>
              </a:ext>
            </a:extLst>
          </p:cNvPr>
          <p:cNvSpPr/>
          <p:nvPr/>
        </p:nvSpPr>
        <p:spPr>
          <a:xfrm>
            <a:off x="5605182" y="3273681"/>
            <a:ext cx="52129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SST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61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zh-CN" altLang="en-US" dirty="0"/>
              <a:t>异常值</a:t>
            </a:r>
            <a:endParaRPr kumimoji="1" lang="en-US" altLang="zh-CN" dirty="0"/>
          </a:p>
          <a:p>
            <a:pPr lvl="1" algn="just"/>
            <a:r>
              <a:rPr lang="zh-CN" altLang="en-US" dirty="0"/>
              <a:t>回归模型计算过程会依赖于自变量的均值，均值的最大弊端是其容易受到异常点（或极端值）的影响</a:t>
            </a:r>
          </a:p>
          <a:p>
            <a:pPr lvl="1" algn="just"/>
            <a:r>
              <a:rPr lang="zh-CN" altLang="en-US" dirty="0"/>
              <a:t>建模数据中存在异常点，一定程度上会影响到建模的有效性</a:t>
            </a:r>
          </a:p>
          <a:p>
            <a:pPr lvl="1" algn="just"/>
            <a:r>
              <a:rPr lang="zh-CN" altLang="en-US" dirty="0"/>
              <a:t>对于现行回归模型来说，通常利用帽子矩阵、</a:t>
            </a:r>
            <a:r>
              <a:rPr lang="en-US" altLang="zh-CN" dirty="0"/>
              <a:t>DFFITS</a:t>
            </a:r>
            <a:r>
              <a:rPr lang="zh-CN" altLang="en-US" dirty="0"/>
              <a:t>准则、学生化残差或</a:t>
            </a:r>
            <a:r>
              <a:rPr lang="en-US" altLang="zh-CN" dirty="0"/>
              <a:t>Cook</a:t>
            </a:r>
            <a:r>
              <a:rPr lang="zh-CN" altLang="en-US" dirty="0"/>
              <a:t>距离进行异常点检测</a:t>
            </a:r>
            <a:endParaRPr lang="en-US" altLang="zh-CN" dirty="0"/>
          </a:p>
          <a:p>
            <a:pPr lvl="2" algn="just"/>
            <a:r>
              <a:rPr lang="zh-CN" altLang="en-US" dirty="0">
                <a:solidFill>
                  <a:srgbClr val="C00000"/>
                </a:solidFill>
              </a:rPr>
              <a:t>（这</a:t>
            </a:r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>
                <a:solidFill>
                  <a:srgbClr val="C00000"/>
                </a:solidFill>
              </a:rPr>
              <a:t>种异常值检测方法的原理，在此不展开讨论）</a:t>
            </a:r>
          </a:p>
          <a:p>
            <a:pPr lvl="2" algn="just"/>
            <a:r>
              <a:rPr lang="zh-CN" altLang="en-US" dirty="0"/>
              <a:t>使用以上</a:t>
            </a:r>
            <a:r>
              <a:rPr lang="en-US" altLang="zh-CN" dirty="0"/>
              <a:t>4</a:t>
            </a:r>
            <a:r>
              <a:rPr lang="zh-CN" altLang="en-US" dirty="0"/>
              <a:t>种方法判别数据集的第</a:t>
            </a:r>
            <a:r>
              <a:rPr lang="en-US" altLang="zh-CN" dirty="0" err="1"/>
              <a:t>i</a:t>
            </a:r>
            <a:r>
              <a:rPr lang="zh-CN" altLang="en-US" dirty="0"/>
              <a:t>个样本是否为异常点</a:t>
            </a:r>
            <a:endParaRPr lang="en-US" altLang="zh-CN" dirty="0"/>
          </a:p>
          <a:p>
            <a:pPr lvl="2" algn="just"/>
            <a:r>
              <a:rPr lang="zh-CN" altLang="en-US" dirty="0"/>
              <a:t>前提是已构建好一个线性回归模型，然后基于由</a:t>
            </a:r>
            <a:r>
              <a:rPr lang="en-US" altLang="zh-CN" dirty="0" err="1"/>
              <a:t>get_influence</a:t>
            </a:r>
            <a:r>
              <a:rPr lang="zh-CN" altLang="en-US" dirty="0"/>
              <a:t>方法获得</a:t>
            </a:r>
            <a:r>
              <a:rPr lang="en-US" altLang="zh-CN" dirty="0"/>
              <a:t>4</a:t>
            </a:r>
            <a:r>
              <a:rPr lang="zh-CN" altLang="en-US" dirty="0"/>
              <a:t>种统计量的值</a:t>
            </a:r>
          </a:p>
          <a:p>
            <a:pPr lvl="1" algn="just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4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异常值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计算每个样本的异常值指标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470" y="1569658"/>
            <a:ext cx="5027524" cy="33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zh-CN" altLang="en-US" dirty="0"/>
              <a:t>异常值</a:t>
            </a:r>
            <a:endParaRPr kumimoji="1" lang="en-US" altLang="zh-CN" dirty="0"/>
          </a:p>
          <a:p>
            <a:pPr lvl="1" algn="just"/>
            <a:r>
              <a:rPr lang="zh-CN" altLang="en-US" dirty="0"/>
              <a:t>通过学生化残差识别出异常值（一定阈值下），异常值比例为</a:t>
            </a:r>
            <a:r>
              <a:rPr lang="en-US" altLang="zh-CN" dirty="0"/>
              <a:t>4%</a:t>
            </a:r>
          </a:p>
          <a:p>
            <a:pPr lvl="1" algn="just"/>
            <a:r>
              <a:rPr lang="zh-CN" altLang="en-US" dirty="0"/>
              <a:t>由于异常值比例非常小，故可以考虑将其直接从数据集中删除，由此继续建模将会得到更加稳健且合理的模型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4" y="2593657"/>
            <a:ext cx="846760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异常值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去掉异常值，建立模型</a:t>
            </a:r>
            <a:r>
              <a:rPr kumimoji="1" lang="en-US" altLang="zh-CN" dirty="0"/>
              <a:t>fit3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649729"/>
            <a:ext cx="3593783" cy="14462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27" y="1516150"/>
            <a:ext cx="5112813" cy="324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1917" y="3421413"/>
            <a:ext cx="3696653" cy="6924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300" dirty="0">
                <a:solidFill>
                  <a:srgbClr val="222222"/>
                </a:solidFill>
                <a:latin typeface="PingFang SC"/>
              </a:rPr>
              <a:t>排除异常点之后得到的模型</a:t>
            </a:r>
            <a:r>
              <a:rPr lang="en-US" altLang="zh-CN" sz="1300" dirty="0">
                <a:solidFill>
                  <a:srgbClr val="222222"/>
                </a:solidFill>
                <a:latin typeface="PingFang SC"/>
              </a:rPr>
              <a:t>fit3</a:t>
            </a:r>
            <a:r>
              <a:rPr lang="zh-CN" altLang="en-US" sz="1300" dirty="0">
                <a:solidFill>
                  <a:srgbClr val="222222"/>
                </a:solidFill>
                <a:latin typeface="PingFang SC"/>
              </a:rPr>
              <a:t>，不管是模型的显著性检验还是系数的显著性检验，各自的概率</a:t>
            </a:r>
            <a:r>
              <a:rPr lang="en-US" altLang="zh-CN" sz="1300" dirty="0">
                <a:solidFill>
                  <a:srgbClr val="222222"/>
                </a:solidFill>
                <a:latin typeface="PingFang SC"/>
              </a:rPr>
              <a:t>P</a:t>
            </a:r>
            <a:r>
              <a:rPr lang="zh-CN" altLang="en-US" sz="1300" dirty="0">
                <a:solidFill>
                  <a:srgbClr val="222222"/>
                </a:solidFill>
                <a:latin typeface="PingFang SC"/>
              </a:rPr>
              <a:t>值均小于</a:t>
            </a:r>
            <a:r>
              <a:rPr lang="en-US" altLang="zh-CN" sz="1300" dirty="0">
                <a:solidFill>
                  <a:srgbClr val="222222"/>
                </a:solidFill>
                <a:latin typeface="PingFang SC"/>
              </a:rPr>
              <a:t>0.05</a:t>
            </a:r>
            <a:r>
              <a:rPr lang="zh-CN" altLang="en-US" sz="1300" dirty="0">
                <a:solidFill>
                  <a:srgbClr val="222222"/>
                </a:solidFill>
                <a:latin typeface="PingFang SC"/>
              </a:rPr>
              <a:t>，说明它们均通过</a:t>
            </a:r>
            <a:r>
              <a:rPr lang="zh-CN" altLang="en-US" sz="1300" dirty="0" smtClean="0">
                <a:solidFill>
                  <a:srgbClr val="222222"/>
                </a:solidFill>
                <a:latin typeface="PingFang SC"/>
              </a:rPr>
              <a:t>显著性检验</a:t>
            </a:r>
            <a:r>
              <a:rPr lang="zh-CN" altLang="en-US" sz="1300" dirty="0">
                <a:solidFill>
                  <a:srgbClr val="222222"/>
                </a:solidFill>
                <a:latin typeface="PingFang SC"/>
              </a:rPr>
              <a:t>。</a:t>
            </a:r>
            <a:endParaRPr lang="zh-CN" altLang="en-US" sz="1300" dirty="0"/>
          </a:p>
        </p:txBody>
      </p:sp>
      <p:sp>
        <p:nvSpPr>
          <p:cNvPr id="8" name="矩形 7"/>
          <p:cNvSpPr/>
          <p:nvPr/>
        </p:nvSpPr>
        <p:spPr>
          <a:xfrm>
            <a:off x="4074765" y="819150"/>
            <a:ext cx="468589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22222"/>
                </a:solidFill>
                <a:latin typeface="PingFang SC"/>
              </a:rPr>
              <a:t>Profit=51454.448622+0.836629 * </a:t>
            </a:r>
            <a:r>
              <a:rPr lang="en-US" altLang="zh-CN" dirty="0" err="1" smtClean="0">
                <a:solidFill>
                  <a:srgbClr val="222222"/>
                </a:solidFill>
                <a:latin typeface="PingFang SC"/>
              </a:rPr>
              <a:t>RD_Spend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13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异常值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进行预测验证一下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2" y="1563052"/>
            <a:ext cx="5737859" cy="34155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34100" y="1920925"/>
            <a:ext cx="2880360" cy="2169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针对原始数据</a:t>
            </a:r>
            <a:r>
              <a:rPr lang="en-US" altLang="zh-CN" sz="1500" dirty="0">
                <a:solidFill>
                  <a:srgbClr val="222222"/>
                </a:solidFill>
                <a:latin typeface="PingFang SC"/>
              </a:rPr>
              <a:t>profit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目标变量，根据</a:t>
            </a:r>
            <a:r>
              <a:rPr lang="en-US" altLang="zh-CN" sz="1500" dirty="0">
                <a:solidFill>
                  <a:srgbClr val="222222"/>
                </a:solidFill>
                <a:latin typeface="PingFang SC"/>
              </a:rPr>
              <a:t>fit3</a:t>
            </a:r>
            <a:r>
              <a:rPr lang="zh-CN" altLang="en-US" sz="1500" dirty="0">
                <a:solidFill>
                  <a:srgbClr val="222222"/>
                </a:solidFill>
                <a:latin typeface="PingFang SC"/>
              </a:rPr>
              <a:t>模型重新预测各成本下的利润预测值</a:t>
            </a:r>
            <a:endParaRPr lang="en-US" altLang="zh-CN" sz="1500" dirty="0">
              <a:solidFill>
                <a:srgbClr val="222222"/>
              </a:solidFill>
              <a:latin typeface="PingFang SC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/>
              <a:t>从结果上看有的预测值比较接近实际值，有的预测测偏离实际值稍微远一点</a:t>
            </a:r>
            <a:endParaRPr lang="en-US" altLang="zh-CN" sz="1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/>
              <a:t>但从总体上来说，预测值与实际值之间的差异并不是特别大</a:t>
            </a:r>
          </a:p>
        </p:txBody>
      </p:sp>
    </p:spTree>
    <p:extLst>
      <p:ext uri="{BB962C8B-B14F-4D97-AF65-F5344CB8AC3E}">
        <p14:creationId xmlns:p14="http://schemas.microsoft.com/office/powerpoint/2010/main" val="10020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变量的相关系数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考察自变量、因变量的相关系数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考察自变量之间的相关系数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（把冗余的自变量剔除）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456" y="2238375"/>
            <a:ext cx="4772174" cy="1642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39" y="4029469"/>
            <a:ext cx="6777177" cy="10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变量的相关系数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9" y="1265872"/>
            <a:ext cx="6851085" cy="1519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32" y="1675582"/>
            <a:ext cx="3097529" cy="291921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351271" y="3409950"/>
            <a:ext cx="1399358" cy="52197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313171" y="2804160"/>
            <a:ext cx="617220" cy="5419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9002" y="3183582"/>
            <a:ext cx="4268747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CN" altLang="en-US" sz="1500" dirty="0"/>
              <a:t>目标变量</a:t>
            </a:r>
            <a:r>
              <a:rPr kumimoji="1" lang="en-US" altLang="zh-CN" sz="1500" dirty="0"/>
              <a:t>profit</a:t>
            </a:r>
            <a:r>
              <a:rPr kumimoji="1" lang="zh-CN" altLang="en-US" sz="1500" dirty="0"/>
              <a:t>和</a:t>
            </a:r>
            <a:r>
              <a:rPr kumimoji="1" lang="en-US" altLang="zh-CN" sz="1500" dirty="0" err="1"/>
              <a:t>RD_spend</a:t>
            </a:r>
            <a:r>
              <a:rPr kumimoji="1" lang="zh-CN" altLang="en-US" sz="1500" dirty="0"/>
              <a:t>、</a:t>
            </a:r>
            <a:r>
              <a:rPr kumimoji="1" lang="en-US" altLang="zh-CN" sz="1500" dirty="0"/>
              <a:t>Marketing_Spend</a:t>
            </a:r>
            <a:r>
              <a:rPr kumimoji="1" lang="zh-CN" altLang="en-US" sz="1500" dirty="0"/>
              <a:t>（自变量与因变量）的相关系数比较高</a:t>
            </a:r>
            <a:endParaRPr kumimoji="1" lang="en-US" altLang="zh-CN" sz="1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CN" altLang="en-US" sz="1500" dirty="0"/>
              <a:t>但是</a:t>
            </a:r>
            <a:r>
              <a:rPr kumimoji="1" lang="en-US" altLang="zh-CN" sz="1500" dirty="0"/>
              <a:t>Marketing_Spend</a:t>
            </a:r>
            <a:r>
              <a:rPr kumimoji="1" lang="zh-CN" altLang="en-US" sz="1500" dirty="0"/>
              <a:t>和</a:t>
            </a:r>
            <a:r>
              <a:rPr kumimoji="1" lang="en-US" altLang="zh-CN" sz="1500" dirty="0" err="1"/>
              <a:t>RD_spend</a:t>
            </a:r>
            <a:r>
              <a:rPr kumimoji="1" lang="zh-CN" altLang="en-US" sz="1500" dirty="0">
                <a:solidFill>
                  <a:srgbClr val="C00000"/>
                </a:solidFill>
              </a:rPr>
              <a:t>（自变量之间）</a:t>
            </a:r>
            <a:r>
              <a:rPr kumimoji="1" lang="zh-CN" altLang="en-US" sz="1500" dirty="0"/>
              <a:t>的相关系数比较高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83454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altLang="zh-CN" dirty="0" smtClean="0">
                    <a:solidFill>
                      <a:srgbClr val="C00000"/>
                    </a:solidFill>
                  </a:rPr>
                  <a:t>(1) 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拟合优度检验：</a:t>
                </a:r>
                <a:r>
                  <a:rPr lang="zh-CN" altLang="zh-CN" dirty="0"/>
                  <a:t>回归方程的拟合优度，指的是回归方程对样本的各个数据点的拟合程度</a:t>
                </a:r>
                <a:endParaRPr lang="en-US" altLang="zh-CN" dirty="0"/>
              </a:p>
              <a:p>
                <a:pPr algn="just"/>
                <a:r>
                  <a:rPr lang="zh-CN" altLang="zh-CN" sz="1800" dirty="0"/>
                  <a:t>拟合优度的度量一般使用判定系数</a:t>
                </a:r>
                <a:r>
                  <a:rPr lang="en-US" altLang="zh-CN" sz="1800" dirty="0"/>
                  <a:t>R</a:t>
                </a:r>
                <a:r>
                  <a:rPr lang="en-US" altLang="zh-CN" sz="1800" baseline="30000" dirty="0"/>
                  <a:t>2</a:t>
                </a:r>
                <a:endParaRPr lang="en-US" altLang="zh-CN" sz="1800" dirty="0"/>
              </a:p>
              <a:p>
                <a:pPr lvl="1" algn="just"/>
                <a:r>
                  <a:rPr lang="zh-CN" altLang="zh-CN" sz="1600" dirty="0"/>
                  <a:t>是在因变量的总变差中，由回归方程解释的变动</a:t>
                </a:r>
                <a:r>
                  <a:rPr lang="en-US" altLang="zh-CN" sz="1600" dirty="0"/>
                  <a:t>(</a:t>
                </a:r>
                <a:r>
                  <a:rPr lang="zh-CN" altLang="zh-CN" sz="1600" dirty="0"/>
                  <a:t>回归平方和</a:t>
                </a:r>
                <a:r>
                  <a:rPr lang="en-US" altLang="zh-CN" sz="1600" dirty="0"/>
                  <a:t>)</a:t>
                </a:r>
                <a:r>
                  <a:rPr lang="zh-CN" altLang="zh-CN" sz="1600" dirty="0"/>
                  <a:t>所占的比重</a:t>
                </a:r>
                <a:endParaRPr lang="en-US" altLang="zh-CN" sz="1600" dirty="0"/>
              </a:p>
              <a:p>
                <a:pPr lvl="1" algn="just"/>
                <a:r>
                  <a:rPr lang="en-US" altLang="zh-CN" sz="1600" dirty="0"/>
                  <a:t>R</a:t>
                </a:r>
                <a:r>
                  <a:rPr lang="en-US" altLang="zh-CN" sz="1600" baseline="30000" dirty="0"/>
                  <a:t>2</a:t>
                </a:r>
                <a:r>
                  <a:rPr lang="zh-CN" altLang="zh-CN" sz="1600" dirty="0"/>
                  <a:t>越大，方程的拟合程度越高</a:t>
                </a:r>
                <a:endParaRPr lang="en-US" altLang="zh-CN" sz="1600" dirty="0"/>
              </a:p>
              <a:p>
                <a:pPr lvl="1" algn="just"/>
                <a:r>
                  <a:rPr lang="en-US" altLang="zh-CN" sz="1600" dirty="0"/>
                  <a:t>R</a:t>
                </a:r>
                <a:r>
                  <a:rPr lang="en-US" altLang="zh-CN" sz="1600" baseline="30000" dirty="0"/>
                  <a:t>2</a:t>
                </a:r>
                <a:r>
                  <a:rPr lang="zh-CN" altLang="zh-CN" sz="1600" dirty="0"/>
                  <a:t>的计算公式为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𝑆𝑆𝐸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 lvl="2" algn="just"/>
                <a:r>
                  <a:rPr lang="zh-CN" altLang="zh-CN" dirty="0"/>
                  <a:t>当一个多元线性回归模型的判定系数接近</a:t>
                </a:r>
                <a:r>
                  <a:rPr lang="en-US" altLang="zh-CN" dirty="0"/>
                  <a:t>1.0</a:t>
                </a:r>
                <a:r>
                  <a:rPr lang="zh-CN" altLang="en-US" dirty="0"/>
                  <a:t>时</a:t>
                </a:r>
                <a:r>
                  <a:rPr lang="zh-CN" altLang="zh-CN" dirty="0"/>
                  <a:t>，说明其拟合优度较高</a:t>
                </a:r>
                <a:endParaRPr lang="en-US" dirty="0"/>
              </a:p>
            </p:txBody>
          </p:sp>
        </mc:Choice>
        <mc:Fallback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4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299085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300" dirty="0">
                    <a:solidFill>
                      <a:srgbClr val="C00000"/>
                    </a:solidFill>
                  </a:rPr>
                  <a:t>(2) </a:t>
                </a:r>
                <a:r>
                  <a:rPr lang="zh-CN" altLang="zh-CN" sz="1300" dirty="0">
                    <a:solidFill>
                      <a:srgbClr val="C00000"/>
                    </a:solidFill>
                  </a:rPr>
                  <a:t>回归方程显著性检验：</a:t>
                </a:r>
                <a:r>
                  <a:rPr lang="zh-CN" altLang="zh-CN" sz="1300" dirty="0"/>
                  <a:t>回归方程的显著性检验</a:t>
                </a:r>
                <a:endParaRPr lang="en-US" altLang="zh-CN" sz="1300" dirty="0"/>
              </a:p>
              <a:p>
                <a:pPr algn="just">
                  <a:lnSpc>
                    <a:spcPct val="120000"/>
                  </a:lnSpc>
                </a:pPr>
                <a:r>
                  <a:rPr lang="zh-CN" altLang="zh-CN" sz="1300" dirty="0"/>
                  <a:t>目的是评价所有自变量和因变量的线性关系是否密切</a:t>
                </a:r>
                <a:endParaRPr lang="en-US" altLang="zh-CN" sz="1300" dirty="0"/>
              </a:p>
              <a:p>
                <a:pPr lvl="1" algn="just">
                  <a:lnSpc>
                    <a:spcPct val="120000"/>
                  </a:lnSpc>
                </a:pPr>
                <a:r>
                  <a:rPr lang="zh-CN" altLang="zh-CN" sz="1300" dirty="0"/>
                  <a:t>常用</a:t>
                </a:r>
                <a:r>
                  <a:rPr lang="en-US" altLang="zh-CN" sz="1300" dirty="0"/>
                  <a:t>F</a:t>
                </a:r>
                <a:r>
                  <a:rPr lang="zh-CN" altLang="zh-CN" sz="1300" dirty="0"/>
                  <a:t>检验统计量进行检验，</a:t>
                </a:r>
                <a:r>
                  <a:rPr lang="en-US" altLang="zh-CN" sz="1300" dirty="0"/>
                  <a:t>F</a:t>
                </a:r>
                <a:r>
                  <a:rPr lang="zh-CN" altLang="zh-CN" sz="1300" dirty="0"/>
                  <a:t>检验是对模型整体回归显著性的检验</a:t>
                </a:r>
                <a:endParaRPr lang="en-US" altLang="zh-CN" sz="1300" dirty="0"/>
              </a:p>
              <a:p>
                <a:pPr lvl="2" algn="just">
                  <a:lnSpc>
                    <a:spcPct val="120000"/>
                  </a:lnSpc>
                </a:pPr>
                <a:r>
                  <a:rPr lang="en-US" altLang="zh-CN" sz="1300" dirty="0"/>
                  <a:t>F</a:t>
                </a:r>
                <a:r>
                  <a:rPr lang="zh-CN" altLang="zh-CN" sz="1300" dirty="0"/>
                  <a:t>统计量的计算公式为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30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3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𝑺𝑺𝑹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𝑺𝑺𝑬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zh-CN" sz="1300" b="1" dirty="0"/>
                  <a:t>式中，</a:t>
                </a:r>
                <a:r>
                  <a:rPr lang="en-US" altLang="zh-CN" sz="1300" dirty="0"/>
                  <a:t>n</a:t>
                </a:r>
                <a:r>
                  <a:rPr lang="zh-CN" altLang="zh-CN" sz="1300" dirty="0"/>
                  <a:t>为样本容量，</a:t>
                </a:r>
                <a:r>
                  <a:rPr lang="en-US" altLang="zh-CN" sz="1300" dirty="0"/>
                  <a:t>k</a:t>
                </a:r>
                <a:r>
                  <a:rPr lang="zh-CN" altLang="zh-CN" sz="1300" dirty="0"/>
                  <a:t>为自变量个数</a:t>
                </a:r>
              </a:p>
              <a:p>
                <a:pPr lvl="1" algn="just">
                  <a:lnSpc>
                    <a:spcPct val="120000"/>
                  </a:lnSpc>
                </a:pPr>
                <a:r>
                  <a:rPr lang="en-US" altLang="zh-CN" sz="1300" dirty="0"/>
                  <a:t>F</a:t>
                </a:r>
                <a:r>
                  <a:rPr lang="zh-CN" altLang="zh-CN" sz="1300" dirty="0"/>
                  <a:t>检验的原假设</a:t>
                </a:r>
                <a:r>
                  <a:rPr lang="en-US" altLang="zh-CN" sz="1300" dirty="0"/>
                  <a:t>(H</a:t>
                </a:r>
                <a:r>
                  <a:rPr lang="en-US" altLang="zh-CN" sz="1300" baseline="-25000" dirty="0"/>
                  <a:t>0</a:t>
                </a:r>
                <a:r>
                  <a:rPr lang="en-US" altLang="zh-CN" sz="1300" dirty="0"/>
                  <a:t>)</a:t>
                </a:r>
                <a:r>
                  <a:rPr lang="zh-CN" altLang="zh-CN" sz="1300" dirty="0"/>
                  <a:t>为，自变量和因变量的线性关系不显著；备择假设</a:t>
                </a:r>
                <a:r>
                  <a:rPr lang="en-US" altLang="zh-CN" sz="1300" dirty="0"/>
                  <a:t>(H</a:t>
                </a:r>
                <a:r>
                  <a:rPr lang="en-US" altLang="zh-CN" sz="1300" baseline="-25000" dirty="0"/>
                  <a:t>1</a:t>
                </a:r>
                <a:r>
                  <a:rPr lang="en-US" altLang="zh-CN" sz="1300" dirty="0"/>
                  <a:t>)</a:t>
                </a:r>
                <a:r>
                  <a:rPr lang="zh-CN" altLang="zh-CN" sz="1300" dirty="0"/>
                  <a:t>为，自变量和因变量的线性关系显著</a:t>
                </a:r>
                <a:endParaRPr lang="en-US" altLang="zh-CN" sz="1300" dirty="0"/>
              </a:p>
              <a:p>
                <a:pPr lvl="2" algn="just">
                  <a:lnSpc>
                    <a:spcPct val="120000"/>
                  </a:lnSpc>
                </a:pPr>
                <a:r>
                  <a:rPr lang="zh-CN" altLang="zh-CN" sz="1300" dirty="0"/>
                  <a:t>在给定的显著性水平</a:t>
                </a:r>
                <a:r>
                  <a:rPr lang="en-US" altLang="zh-CN" sz="1300" dirty="0"/>
                  <a:t>(</a:t>
                </a:r>
                <a:r>
                  <a:rPr lang="zh-CN" altLang="zh-CN" sz="1300" dirty="0"/>
                  <a:t>一般选</a:t>
                </a:r>
                <a:r>
                  <a:rPr lang="en-US" altLang="zh-CN" sz="1300" dirty="0"/>
                  <a:t>0.05)</a:t>
                </a:r>
                <a:r>
                  <a:rPr lang="zh-CN" altLang="zh-CN" sz="1300" dirty="0"/>
                  <a:t>下，查找自由度为</a:t>
                </a:r>
                <a:r>
                  <a:rPr lang="en-US" altLang="zh-CN" sz="1300" dirty="0"/>
                  <a:t>(k, n-k-1)</a:t>
                </a:r>
                <a:r>
                  <a:rPr lang="zh-CN" altLang="zh-CN" sz="1300" dirty="0"/>
                  <a:t>的</a:t>
                </a:r>
                <a:r>
                  <a:rPr lang="en-US" altLang="zh-CN" sz="1300" dirty="0"/>
                  <a:t>F</a:t>
                </a:r>
                <a:r>
                  <a:rPr lang="zh-CN" altLang="zh-CN" sz="1300" dirty="0"/>
                  <a:t>分布表，得到相应的临界值</a:t>
                </a:r>
                <a:r>
                  <a:rPr lang="en-US" altLang="zh-CN" sz="1300" dirty="0"/>
                  <a:t>F</a:t>
                </a:r>
                <a:r>
                  <a:rPr lang="en-US" altLang="zh-CN" sz="1300" baseline="-25000" dirty="0"/>
                  <a:t>a</a:t>
                </a:r>
                <a:endParaRPr lang="en-US" altLang="zh-CN" sz="1300" dirty="0"/>
              </a:p>
              <a:p>
                <a:pPr lvl="3" algn="just">
                  <a:lnSpc>
                    <a:spcPct val="120000"/>
                  </a:lnSpc>
                </a:pPr>
                <a:r>
                  <a:rPr lang="zh-CN" altLang="zh-CN" sz="1300" dirty="0"/>
                  <a:t>如果上述公式</a:t>
                </a:r>
                <a:r>
                  <a:rPr lang="zh-CN" altLang="en-US" sz="1300" dirty="0"/>
                  <a:t>计算</a:t>
                </a:r>
                <a:r>
                  <a:rPr lang="zh-CN" altLang="zh-CN" sz="1300" dirty="0"/>
                  <a:t>得的</a:t>
                </a:r>
                <a:r>
                  <a:rPr lang="en-US" altLang="zh-CN" sz="1300" dirty="0"/>
                  <a:t>F&gt;F</a:t>
                </a:r>
                <a:r>
                  <a:rPr lang="en-US" altLang="zh-CN" sz="1300" baseline="-25000" dirty="0"/>
                  <a:t>a</a:t>
                </a:r>
                <a:r>
                  <a:rPr lang="zh-CN" altLang="zh-CN" sz="1300" dirty="0"/>
                  <a:t>，那么拒绝原假设，回归方程具有显著意义，回归效果显著</a:t>
                </a:r>
                <a:endParaRPr lang="en-US" altLang="zh-CN" sz="1300" dirty="0"/>
              </a:p>
              <a:p>
                <a:pPr lvl="3" algn="just">
                  <a:lnSpc>
                    <a:spcPct val="120000"/>
                  </a:lnSpc>
                </a:pPr>
                <a:r>
                  <a:rPr lang="zh-CN" altLang="zh-CN" sz="1300" dirty="0"/>
                  <a:t>否则，</a:t>
                </a:r>
                <a:r>
                  <a:rPr lang="en-US" altLang="zh-CN" sz="1300" dirty="0"/>
                  <a:t>F&lt;F</a:t>
                </a:r>
                <a:r>
                  <a:rPr lang="en-US" altLang="zh-CN" sz="1300" baseline="-25000" dirty="0"/>
                  <a:t>a</a:t>
                </a:r>
                <a:r>
                  <a:rPr lang="zh-CN" altLang="zh-CN" sz="1300" dirty="0"/>
                  <a:t>，那么接受原假设，回归方程不具有统计上的显著意义，回归效果不显著</a:t>
                </a:r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2990850"/>
              </a:xfrm>
              <a:blipFill>
                <a:blip r:embed="rId2"/>
                <a:stretch>
                  <a:fillRect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5" y="3679379"/>
            <a:ext cx="5313045" cy="1282321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303643" y="3679379"/>
            <a:ext cx="2566037" cy="10716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350" dirty="0">
                <a:solidFill>
                  <a:sysClr val="windowText" lastClr="000000"/>
                </a:solidFill>
              </a:rPr>
              <a:t>也可以用原假设的概率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p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值来进行判断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,p&lt;0.05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，拒绝原假设</a:t>
            </a:r>
            <a:r>
              <a:rPr lang="zh-CN" altLang="en-US" sz="1350" dirty="0">
                <a:solidFill>
                  <a:srgbClr val="C00000"/>
                </a:solidFill>
              </a:rPr>
              <a:t>（即原假设不可能发生）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p&gt;=0.05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接受原假设</a:t>
            </a:r>
          </a:p>
        </p:txBody>
      </p:sp>
    </p:spTree>
    <p:extLst>
      <p:ext uri="{BB962C8B-B14F-4D97-AF65-F5344CB8AC3E}">
        <p14:creationId xmlns:p14="http://schemas.microsoft.com/office/powerpoint/2010/main" val="306918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(3) 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回归系数的显著性检验</a:t>
                </a:r>
                <a:r>
                  <a:rPr lang="zh-CN" altLang="zh-CN" dirty="0"/>
                  <a:t>：使用</a:t>
                </a:r>
                <a:r>
                  <a:rPr lang="en-US" altLang="zh-CN" dirty="0"/>
                  <a:t>t</a:t>
                </a:r>
                <a:r>
                  <a:rPr lang="zh-CN" altLang="zh-CN" dirty="0"/>
                  <a:t>检验，分别检验回归模型中的各个回归系数是否具有显著性，以便使模型中只保留那些对因变量有显著影响的因素</a:t>
                </a:r>
                <a:endParaRPr lang="en-US" altLang="zh-CN" dirty="0"/>
              </a:p>
              <a:p>
                <a:pPr lvl="1" algn="just">
                  <a:lnSpc>
                    <a:spcPct val="110000"/>
                  </a:lnSpc>
                </a:pPr>
                <a:r>
                  <a:rPr lang="en-US" altLang="zh-CN" dirty="0"/>
                  <a:t>t</a:t>
                </a:r>
                <a:r>
                  <a:rPr lang="zh-CN" altLang="zh-CN" dirty="0"/>
                  <a:t>检验是对单个解释变量回归系数的显著性检验</a:t>
                </a:r>
                <a:endParaRPr lang="en-US" altLang="zh-CN" dirty="0"/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zh-CN" dirty="0"/>
                  <a:t>回归系数</a:t>
                </a:r>
                <a:r>
                  <a:rPr lang="en-US" altLang="zh-CN" dirty="0" err="1"/>
                  <a:t>i</a:t>
                </a:r>
                <a:r>
                  <a:rPr lang="zh-CN" altLang="zh-CN" dirty="0"/>
                  <a:t>的</a:t>
                </a:r>
                <a:r>
                  <a:rPr lang="en-US" altLang="zh-CN" dirty="0"/>
                  <a:t>t</a:t>
                </a:r>
                <a:r>
                  <a:rPr lang="zh-CN" altLang="zh-CN" dirty="0"/>
                  <a:t>检验统计量为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 smtClean="0"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,</a:t>
                </a:r>
                <a:r>
                  <a:rPr lang="zh-CN" altLang="zh-CN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dirty="0"/>
                  <a:t>表示回归系数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dirty="0"/>
                  <a:t>的标准误差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altLang="zh-CN" dirty="0"/>
                  <a:t>t</a:t>
                </a:r>
                <a:r>
                  <a:rPr lang="zh-CN" altLang="zh-CN" dirty="0"/>
                  <a:t>检验的原假设</a:t>
                </a:r>
                <a:r>
                  <a:rPr lang="en-US" altLang="zh-CN" dirty="0"/>
                  <a:t>(H</a:t>
                </a:r>
                <a:r>
                  <a:rPr lang="en-US" altLang="zh-CN" baseline="-25000" dirty="0"/>
                  <a:t>0</a:t>
                </a:r>
                <a:r>
                  <a:rPr lang="en-US" altLang="zh-CN" dirty="0"/>
                  <a:t>)</a:t>
                </a:r>
                <a:r>
                  <a:rPr lang="zh-CN" altLang="zh-CN" dirty="0"/>
                  <a:t>为，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i</a:t>
                </a:r>
                <a:r>
                  <a:rPr lang="zh-CN" altLang="zh-CN" dirty="0"/>
                  <a:t>的值为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，即对应变量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i</a:t>
                </a:r>
                <a:r>
                  <a:rPr lang="zh-CN" altLang="zh-CN" dirty="0"/>
                  <a:t>的系数为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，该变量无需进入方程；备择假设</a:t>
                </a:r>
                <a:r>
                  <a:rPr lang="en-US" altLang="zh-CN" dirty="0"/>
                  <a:t>(H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)</a:t>
                </a:r>
                <a:r>
                  <a:rPr lang="zh-CN" altLang="zh-CN" dirty="0"/>
                  <a:t>为，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i</a:t>
                </a:r>
                <a:r>
                  <a:rPr lang="zh-CN" altLang="zh-CN" dirty="0"/>
                  <a:t>的值不为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，即对应变量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i</a:t>
                </a:r>
                <a:r>
                  <a:rPr lang="zh-CN" altLang="zh-CN" dirty="0"/>
                  <a:t>的系数不为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，该变量需要进入方程</a:t>
                </a:r>
                <a:endParaRPr lang="en-US" altLang="zh-CN" dirty="0"/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zh-CN" dirty="0"/>
                  <a:t>给定显著性水平</a:t>
                </a:r>
                <a:r>
                  <a:rPr lang="en-US" altLang="zh-CN" dirty="0"/>
                  <a:t>a(</a:t>
                </a:r>
                <a:r>
                  <a:rPr lang="zh-CN" altLang="zh-CN" dirty="0"/>
                  <a:t>一般选</a:t>
                </a:r>
                <a:r>
                  <a:rPr lang="en-US" altLang="zh-CN" dirty="0"/>
                  <a:t>0.05)</a:t>
                </a:r>
                <a:r>
                  <a:rPr lang="zh-CN" altLang="zh-CN" dirty="0"/>
                  <a:t>，查找自由度为</a:t>
                </a:r>
                <a:r>
                  <a:rPr lang="en-US" altLang="zh-CN" dirty="0"/>
                  <a:t>n-k-1</a:t>
                </a:r>
                <a:r>
                  <a:rPr lang="zh-CN" altLang="zh-CN" dirty="0"/>
                  <a:t>的</a:t>
                </a:r>
                <a:r>
                  <a:rPr lang="en-US" altLang="zh-CN" dirty="0"/>
                  <a:t>t</a:t>
                </a:r>
                <a:r>
                  <a:rPr lang="zh-CN" altLang="zh-CN" dirty="0"/>
                  <a:t>分布表，得到临界值</a:t>
                </a:r>
                <a:r>
                  <a:rPr lang="en-US" altLang="zh-CN" dirty="0"/>
                  <a:t>t</a:t>
                </a:r>
                <a:r>
                  <a:rPr lang="en-US" altLang="zh-CN" baseline="-25000" dirty="0"/>
                  <a:t>a</a:t>
                </a:r>
                <a:r>
                  <a:rPr lang="zh-CN" altLang="zh-CN" dirty="0"/>
                  <a:t>，</a:t>
                </a:r>
                <a:endParaRPr lang="en-US" altLang="zh-CN" dirty="0"/>
              </a:p>
              <a:p>
                <a:pPr lvl="3" algn="just">
                  <a:lnSpc>
                    <a:spcPct val="110000"/>
                  </a:lnSpc>
                </a:pPr>
                <a:r>
                  <a:rPr lang="zh-CN" altLang="zh-CN" dirty="0"/>
                  <a:t>如果</a:t>
                </a:r>
                <a:r>
                  <a:rPr lang="en-US" altLang="zh-CN" dirty="0" err="1"/>
                  <a:t>t</a:t>
                </a:r>
                <a:r>
                  <a:rPr lang="en-US" altLang="zh-CN" baseline="-25000" dirty="0" err="1"/>
                  <a:t>i</a:t>
                </a:r>
                <a:r>
                  <a:rPr lang="en-US" altLang="zh-CN" dirty="0"/>
                  <a:t>&gt;t</a:t>
                </a:r>
                <a:r>
                  <a:rPr lang="en-US" altLang="zh-CN" baseline="-25000" dirty="0"/>
                  <a:t>a</a:t>
                </a:r>
                <a:r>
                  <a:rPr lang="zh-CN" altLang="zh-CN" dirty="0"/>
                  <a:t>，拒绝原假设，回归系数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i</a:t>
                </a:r>
                <a:r>
                  <a:rPr lang="zh-CN" altLang="zh-CN" dirty="0"/>
                  <a:t>与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有显著差异，对应的自变量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i</a:t>
                </a:r>
                <a:r>
                  <a:rPr lang="zh-CN" altLang="zh-CN" dirty="0"/>
                  <a:t>对因变量</a:t>
                </a:r>
                <a:r>
                  <a:rPr lang="en-US" altLang="zh-CN" dirty="0"/>
                  <a:t>y</a:t>
                </a:r>
                <a:r>
                  <a:rPr lang="zh-CN" altLang="zh-CN" dirty="0"/>
                  <a:t>有解释作用</a:t>
                </a:r>
                <a:endParaRPr lang="en-US" altLang="zh-CN" dirty="0"/>
              </a:p>
              <a:p>
                <a:pPr lvl="3" algn="just">
                  <a:lnSpc>
                    <a:spcPct val="110000"/>
                  </a:lnSpc>
                </a:pPr>
                <a:r>
                  <a:rPr lang="zh-CN" altLang="zh-CN" dirty="0"/>
                  <a:t>否则</a:t>
                </a:r>
                <a:r>
                  <a:rPr lang="en-US" altLang="zh-CN" dirty="0" err="1"/>
                  <a:t>t</a:t>
                </a:r>
                <a:r>
                  <a:rPr lang="en-US" altLang="zh-CN" baseline="-25000" dirty="0" err="1"/>
                  <a:t>i</a:t>
                </a:r>
                <a:r>
                  <a:rPr lang="en-US" altLang="zh-CN" dirty="0"/>
                  <a:t>&lt;t</a:t>
                </a:r>
                <a:r>
                  <a:rPr lang="en-US" altLang="zh-CN" baseline="-25000" dirty="0"/>
                  <a:t>a</a:t>
                </a:r>
                <a:r>
                  <a:rPr lang="zh-CN" altLang="zh-CN" dirty="0"/>
                  <a:t>，接受原假设，回归系数</a:t>
                </a:r>
                <a:r>
                  <a:rPr lang="en-US" altLang="zh-CN" dirty="0"/>
                  <a:t>a</a:t>
                </a:r>
                <a:r>
                  <a:rPr lang="en-US" altLang="zh-CN" baseline="-25000" dirty="0"/>
                  <a:t>i</a:t>
                </a:r>
                <a:r>
                  <a:rPr lang="zh-CN" altLang="zh-CN" dirty="0"/>
                  <a:t>与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没有显著差异，对应的自变量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i</a:t>
                </a:r>
                <a:r>
                  <a:rPr lang="zh-CN" altLang="zh-CN" dirty="0"/>
                  <a:t>对因变量</a:t>
                </a:r>
                <a:r>
                  <a:rPr lang="en-US" altLang="zh-CN" dirty="0"/>
                  <a:t>y</a:t>
                </a:r>
                <a:r>
                  <a:rPr lang="zh-CN" altLang="zh-CN" dirty="0"/>
                  <a:t>没有解释作用</a:t>
                </a:r>
              </a:p>
              <a:p>
                <a:pPr algn="just">
                  <a:lnSpc>
                    <a:spcPct val="110000"/>
                  </a:lnSpc>
                </a:pPr>
                <a:endParaRPr lang="zh-CN" altLang="zh-CN" dirty="0"/>
              </a:p>
              <a:p>
                <a:pPr algn="just">
                  <a:lnSpc>
                    <a:spcPct val="110000"/>
                  </a:lnSpc>
                </a:pPr>
                <a:endParaRPr lang="zh-CN" altLang="zh-CN" dirty="0"/>
              </a:p>
              <a:p>
                <a:pPr algn="just">
                  <a:lnSpc>
                    <a:spcPct val="110000"/>
                  </a:lnSpc>
                </a:pPr>
                <a:endParaRPr lang="zh-CN" altLang="zh-CN" dirty="0"/>
              </a:p>
              <a:p>
                <a:pPr>
                  <a:lnSpc>
                    <a:spcPct val="110000"/>
                  </a:lnSpc>
                </a:pPr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929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5330371" y="4399915"/>
            <a:ext cx="3215459" cy="7124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350" dirty="0">
                <a:solidFill>
                  <a:sysClr val="windowText" lastClr="000000"/>
                </a:solidFill>
              </a:rPr>
              <a:t>也可以用原假设的概率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p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值来进行判断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,p&lt;0.05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，拒绝原假设</a:t>
            </a:r>
            <a:r>
              <a:rPr lang="zh-CN" altLang="en-US" sz="1350" dirty="0">
                <a:solidFill>
                  <a:srgbClr val="C00000"/>
                </a:solidFill>
              </a:rPr>
              <a:t>（即原假设不可能发生）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p&gt;=0.05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接受原假设</a:t>
            </a:r>
          </a:p>
        </p:txBody>
      </p:sp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956310"/>
            <a:ext cx="8229600" cy="393700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(3) </a:t>
            </a:r>
            <a:r>
              <a:rPr lang="zh-CN" altLang="zh-CN" dirty="0">
                <a:solidFill>
                  <a:srgbClr val="C00000"/>
                </a:solidFill>
              </a:rPr>
              <a:t>回归系数的显著性检验</a:t>
            </a:r>
            <a:r>
              <a:rPr lang="zh-CN" altLang="zh-CN" dirty="0"/>
              <a:t>：使用</a:t>
            </a:r>
            <a:r>
              <a:rPr lang="en-US" altLang="zh-CN" dirty="0"/>
              <a:t>t</a:t>
            </a:r>
            <a:r>
              <a:rPr lang="zh-CN" altLang="zh-CN" dirty="0"/>
              <a:t>检验，分别检验回归模型中的各个回归系数是否具有显著性，以便使模型中只保留那些对因变量有显著影响的因素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en-US" altLang="zh-CN" dirty="0"/>
              <a:t>t</a:t>
            </a:r>
            <a:r>
              <a:rPr lang="zh-CN" altLang="zh-CN" dirty="0"/>
              <a:t>检验</a:t>
            </a:r>
            <a:r>
              <a:rPr lang="zh-CN" altLang="en-US" dirty="0"/>
              <a:t>的原假设、备择假设以及计算方法（假设有</a:t>
            </a:r>
            <a:r>
              <a:rPr lang="en-US" altLang="zh-CN" dirty="0"/>
              <a:t>k</a:t>
            </a:r>
            <a:r>
              <a:rPr lang="zh-CN" altLang="en-US" dirty="0"/>
              <a:t>个变量）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endParaRPr lang="zh-CN" altLang="zh-CN" dirty="0"/>
          </a:p>
          <a:p>
            <a:pPr algn="just">
              <a:lnSpc>
                <a:spcPct val="110000"/>
              </a:lnSpc>
            </a:pPr>
            <a:endParaRPr lang="en-US" altLang="zh-CN" dirty="0"/>
          </a:p>
          <a:p>
            <a:pPr algn="just">
              <a:lnSpc>
                <a:spcPct val="110000"/>
              </a:lnSpc>
            </a:pPr>
            <a:endParaRPr lang="en-US" altLang="zh-CN" dirty="0"/>
          </a:p>
          <a:p>
            <a:pPr lvl="1" algn="just">
              <a:lnSpc>
                <a:spcPct val="110000"/>
              </a:lnSpc>
            </a:pPr>
            <a:endParaRPr lang="zh-CN" altLang="zh-CN" dirty="0"/>
          </a:p>
          <a:p>
            <a:pPr algn="just">
              <a:lnSpc>
                <a:spcPct val="110000"/>
              </a:lnSpc>
            </a:pPr>
            <a:endParaRPr lang="zh-CN" altLang="zh-CN" dirty="0"/>
          </a:p>
          <a:p>
            <a:pPr algn="just">
              <a:lnSpc>
                <a:spcPct val="110000"/>
              </a:lnSpc>
            </a:pPr>
            <a:endParaRPr lang="zh-CN" altLang="zh-CN" dirty="0"/>
          </a:p>
          <a:p>
            <a:pPr>
              <a:lnSpc>
                <a:spcPct val="110000"/>
              </a:lnSpc>
            </a:pPr>
            <a:endParaRPr kumimoji="1"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2371930"/>
            <a:ext cx="2640000" cy="72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11" y="3210040"/>
            <a:ext cx="3543202" cy="1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/>
              <p:cNvSpPr/>
              <p:nvPr/>
            </p:nvSpPr>
            <p:spPr>
              <a:xfrm>
                <a:off x="4915803" y="3135860"/>
                <a:ext cx="3657600" cy="830385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sysClr val="windowText" lastClr="00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ysClr val="windowText" lastClr="000000"/>
                    </a:solidFill>
                  </a:rPr>
                  <a:t>为线性回归模型第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</a:rPr>
                  <a:t>j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</a:rPr>
                  <a:t>个系数估计值，</a:t>
                </a:r>
                <a:endParaRPr lang="en-US" altLang="zh-CN" sz="1400" dirty="0">
                  <a:solidFill>
                    <a:sysClr val="windowText" lastClr="000000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ysClr val="windowText" lastClr="000000"/>
                    </a:solidFill>
                  </a:rPr>
                  <a:t>为原假设的值，也就是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</a:rPr>
                  <a:t>0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</a:rPr>
                  <a:t>，</a:t>
                </a:r>
                <a:endParaRPr lang="en-US" altLang="zh-CN" sz="1400" dirty="0">
                  <a:solidFill>
                    <a:sysClr val="windowText" lastClr="000000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ysClr val="windowText" lastClr="000000"/>
                    </a:solidFill>
                  </a:rPr>
                  <a:t>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zh-CN" altLang="en-US" sz="1400" dirty="0">
                            <a:solidFill>
                              <a:sysClr val="windowText" lastClr="00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ysClr val="windowText" lastClr="000000"/>
                    </a:solidFill>
                  </a:rPr>
                  <a:t>)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</a:rPr>
                  <a:t>为回归系数的标准差</a:t>
                </a:r>
              </a:p>
            </p:txBody>
          </p:sp>
        </mc:Choice>
        <mc:Fallback xmlns="">
          <p:sp>
            <p:nvSpPr>
              <p:cNvPr id="13" name="圆角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803" y="3135860"/>
                <a:ext cx="3657600" cy="830385"/>
              </a:xfrm>
              <a:prstGeom prst="roundRect">
                <a:avLst/>
              </a:prstGeom>
              <a:blipFill>
                <a:blip r:embed="rId4"/>
                <a:stretch>
                  <a:fillRect b="-354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93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7010</TotalTime>
  <Words>1933</Words>
  <Application>Microsoft Office PowerPoint</Application>
  <PresentationFormat>全屏显示(16:9)</PresentationFormat>
  <Paragraphs>270</Paragraphs>
  <Slides>47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Mangal</vt:lpstr>
      <vt:lpstr>MathJax_Main</vt:lpstr>
      <vt:lpstr>MathJax_Math-italic</vt:lpstr>
      <vt:lpstr>PingFang SC</vt:lpstr>
      <vt:lpstr>宋体</vt:lpstr>
      <vt:lpstr>微软雅黑</vt:lpstr>
      <vt:lpstr>Arial</vt:lpstr>
      <vt:lpstr>Calibri</vt:lpstr>
      <vt:lpstr>Cambria Math</vt:lpstr>
      <vt:lpstr>清风素材 https://12sc.taobao.com/</vt:lpstr>
      <vt:lpstr>PowerPoint 演示文稿</vt:lpstr>
      <vt:lpstr>PowerPoint 演示文稿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pause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pause</vt:lpstr>
      <vt:lpstr>线性回归的评价</vt:lpstr>
      <vt:lpstr>线性回归的评价</vt:lpstr>
      <vt:lpstr>线性回归的评价</vt:lpstr>
      <vt:lpstr>线性回归的评价</vt:lpstr>
      <vt:lpstr>pause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线性回归的评价</vt:lpstr>
      <vt:lpstr>pause</vt:lpstr>
      <vt:lpstr>线性回归的评价</vt:lpstr>
      <vt:lpstr>线性回归的评价</vt:lpstr>
      <vt:lpstr>线性回归的评价</vt:lpstr>
      <vt:lpstr>线性回归的评价</vt:lpstr>
      <vt:lpstr>线性回归的评价</vt:lpstr>
      <vt:lpstr>pause</vt:lpstr>
      <vt:lpstr>线性回归的评价</vt:lpstr>
      <vt:lpstr>线性回归的评价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407</cp:revision>
  <cp:lastPrinted>2020-03-27T09:34:47Z</cp:lastPrinted>
  <dcterms:created xsi:type="dcterms:W3CDTF">2015-01-23T04:02:45Z</dcterms:created>
  <dcterms:modified xsi:type="dcterms:W3CDTF">2024-08-31T06:19:22Z</dcterms:modified>
  <cp:category/>
  <cp:contentStatus>12sc.taobao.com</cp:contentStatus>
</cp:coreProperties>
</file>